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55"/>
  </p:notesMasterIdLst>
  <p:handoutMasterIdLst>
    <p:handoutMasterId r:id="rId56"/>
  </p:handoutMasterIdLst>
  <p:sldIdLst>
    <p:sldId id="338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3" r:id="rId14"/>
    <p:sldId id="302" r:id="rId15"/>
    <p:sldId id="35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48" r:id="rId24"/>
    <p:sldId id="313" r:id="rId25"/>
    <p:sldId id="315" r:id="rId26"/>
    <p:sldId id="314" r:id="rId27"/>
    <p:sldId id="316" r:id="rId28"/>
    <p:sldId id="350" r:id="rId29"/>
    <p:sldId id="351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30" r:id="rId38"/>
    <p:sldId id="331" r:id="rId39"/>
    <p:sldId id="332" r:id="rId40"/>
    <p:sldId id="333" r:id="rId41"/>
    <p:sldId id="327" r:id="rId42"/>
    <p:sldId id="328" r:id="rId43"/>
    <p:sldId id="329" r:id="rId44"/>
    <p:sldId id="352" r:id="rId45"/>
    <p:sldId id="334" r:id="rId46"/>
    <p:sldId id="339" r:id="rId47"/>
    <p:sldId id="341" r:id="rId48"/>
    <p:sldId id="343" r:id="rId49"/>
    <p:sldId id="342" r:id="rId50"/>
    <p:sldId id="344" r:id="rId51"/>
    <p:sldId id="340" r:id="rId52"/>
    <p:sldId id="345" r:id="rId53"/>
    <p:sldId id="33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77A"/>
    <a:srgbClr val="1A4476"/>
    <a:srgbClr val="F89820"/>
    <a:srgbClr val="F89823"/>
    <a:srgbClr val="0079C2"/>
    <a:srgbClr val="1A4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07C63-E74A-93E9-DB34-240DCE279C49}" v="11" dt="2022-06-29T15:34:10.110"/>
    <p1510:client id="{A853D3FE-D1C2-6276-2919-99AA8B9815EE}" v="4" dt="2022-06-29T16:43:56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8" autoAdjust="0"/>
    <p:restoredTop sz="94660"/>
  </p:normalViewPr>
  <p:slideViewPr>
    <p:cSldViewPr snapToGrid="0">
      <p:cViewPr varScale="1">
        <p:scale>
          <a:sx n="90" d="100"/>
          <a:sy n="9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handoutMaster" Target="handoutMasters/handoutMaster1.xml"/><Relationship Id="rId64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B41BD-D9A6-4BE8-B686-F5282A0F223C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6DA0-643D-4B03-BF4C-AA1E366D0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365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AE9B7-4B2A-4E93-BF86-21FDA615B741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33C71-3E14-4F8C-894A-B68DD0AB2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369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POLES for people to approve the Motions.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6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618CAB-DD43-4DC4-92F3-FBA49877236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6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10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78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82" y="0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24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0166" y="4060948"/>
            <a:ext cx="4653256" cy="3856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Gill Sans Nova Light" panose="020B040202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30166" y="2941851"/>
            <a:ext cx="6430437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89823"/>
                </a:solidFill>
                <a:latin typeface="Gill Sans Nova" panose="020B06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0586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6009"/>
            <a:ext cx="12192000" cy="6864009"/>
          </a:xfrm>
          <a:prstGeom prst="rect">
            <a:avLst/>
          </a:pr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5311330" y="-2199765"/>
            <a:ext cx="1569339" cy="5956852"/>
          </a:xfrm>
          <a:prstGeom prst="rect">
            <a:avLst/>
          </a:prstGeom>
          <a:solidFill>
            <a:srgbClr val="1A4373"/>
          </a:solidFill>
          <a:ln>
            <a:noFill/>
          </a:ln>
          <a:effectLst>
            <a:outerShdw blurRad="190500" dist="88900" dir="3360000" sx="98000" sy="98000" algn="ctr" rotWithShape="0">
              <a:srgbClr val="000000">
                <a:alpha val="5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345426" y="64261"/>
            <a:ext cx="5501149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Gill Sans Nova Light" panose="020B040202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9371" y="1089599"/>
            <a:ext cx="4653256" cy="37591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89823"/>
                </a:solidFill>
                <a:latin typeface="Gill Sans Nova Light" panose="020B040202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072" y="6521935"/>
            <a:ext cx="249529" cy="2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5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072" y="6521935"/>
            <a:ext cx="249529" cy="208981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1"/>
            <a:ext cx="12192000" cy="3119284"/>
          </a:xfrm>
          <a:prstGeom prst="rect">
            <a:avLst/>
          </a:prstGeom>
          <a:solidFill>
            <a:srgbClr val="1A4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3345426" y="64261"/>
            <a:ext cx="5501149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Gill Sans Nova Light" panose="020B040202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769371" y="1089599"/>
            <a:ext cx="4653256" cy="37591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89823"/>
                </a:solidFill>
                <a:latin typeface="Gill Sans Nova Light" panose="020B040202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039761" y="2053713"/>
            <a:ext cx="1541207" cy="1541207"/>
          </a:xfrm>
          <a:prstGeom prst="rect">
            <a:avLst/>
          </a:prstGeom>
          <a:solidFill>
            <a:srgbClr val="F89823"/>
          </a:solidFill>
          <a:ln>
            <a:noFill/>
          </a:ln>
          <a:effectLst>
            <a:outerShdw blurRad="101600" dist="38100" dir="3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31375" y="2053712"/>
            <a:ext cx="1541207" cy="1541207"/>
          </a:xfrm>
          <a:prstGeom prst="rect">
            <a:avLst/>
          </a:prstGeom>
          <a:solidFill>
            <a:srgbClr val="F89823"/>
          </a:solidFill>
          <a:ln>
            <a:noFill/>
          </a:ln>
          <a:effectLst>
            <a:outerShdw blurRad="101600" dist="38100" dir="3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422989" y="2053712"/>
            <a:ext cx="1541207" cy="1541207"/>
          </a:xfrm>
          <a:prstGeom prst="rect">
            <a:avLst/>
          </a:prstGeom>
          <a:solidFill>
            <a:srgbClr val="F89823"/>
          </a:solidFill>
          <a:ln>
            <a:noFill/>
          </a:ln>
          <a:effectLst>
            <a:outerShdw blurRad="101600" dist="38100" dir="3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8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98418" y="297796"/>
            <a:ext cx="3045917" cy="2928730"/>
          </a:xfrm>
          <a:prstGeom prst="rect">
            <a:avLst/>
          </a:prstGeom>
          <a:solidFill>
            <a:srgbClr val="F89823"/>
          </a:solidFill>
          <a:ln>
            <a:noFill/>
          </a:ln>
          <a:effectLst>
            <a:outerShdw blurRad="330200" dist="114300" dir="4020000" algn="tr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6"/>
          <p:cNvSpPr>
            <a:spLocks noGrp="1"/>
          </p:cNvSpPr>
          <p:nvPr>
            <p:ph type="title" hasCustomPrompt="1"/>
          </p:nvPr>
        </p:nvSpPr>
        <p:spPr>
          <a:xfrm>
            <a:off x="693760" y="1148267"/>
            <a:ext cx="2226421" cy="673159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latin typeface="Gill Sans Nova Light" panose="020B0402020204020203" pitchFamily="34" charset="0"/>
              </a:defRPr>
            </a:lvl1pPr>
          </a:lstStyle>
          <a:p>
            <a:r>
              <a:rPr lang="en-US"/>
              <a:t>Master title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3760" y="772350"/>
            <a:ext cx="1688105" cy="37591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1A4373"/>
                </a:solidFill>
                <a:latin typeface="Gill Sans Nova Light" panose="020B040202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072" y="6521935"/>
            <a:ext cx="249529" cy="2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4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3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1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1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87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8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84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8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09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19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15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6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28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02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81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19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97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65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553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29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8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62F27-BBB7-4131-98C0-E614BA3A6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4" r:id="rId5"/>
    <p:sldLayoutId id="2147483663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36832-F5B4-4324-95E9-6E17D388B9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9964-F444-4763-B597-4381C8264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2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70707" y="538285"/>
            <a:ext cx="12192000" cy="523602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192" y="716205"/>
            <a:ext cx="8293048" cy="574221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8704" y="3438113"/>
            <a:ext cx="5099774" cy="1663104"/>
          </a:xfrm>
          <a:prstGeom prst="rect">
            <a:avLst/>
          </a:prstGeom>
          <a:solidFill>
            <a:srgbClr val="F89820"/>
          </a:solidFill>
          <a:ln>
            <a:solidFill>
              <a:srgbClr val="F8982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86234" y="3792611"/>
            <a:ext cx="4007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SMCCA Annual Meeting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June 8, 2024</a:t>
            </a:r>
            <a:endParaRPr lang="en-US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8889" r="82470" b="61611"/>
          <a:stretch/>
        </p:blipFill>
        <p:spPr>
          <a:xfrm>
            <a:off x="748704" y="1387455"/>
            <a:ext cx="1406888" cy="133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4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456637" y="3614633"/>
            <a:ext cx="7211363" cy="1245838"/>
          </a:xfrm>
        </p:spPr>
        <p:txBody>
          <a:bodyPr>
            <a:noAutofit/>
          </a:bodyPr>
          <a:lstStyle/>
          <a:p>
            <a:r>
              <a:rPr lang="en-US" sz="3000" b="1" dirty="0" smtClean="0"/>
              <a:t>Approvals and/or additions to the Agenda</a:t>
            </a:r>
            <a:endParaRPr lang="en-US" sz="3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56637" y="2011123"/>
            <a:ext cx="6737834" cy="1325563"/>
          </a:xfrm>
        </p:spPr>
        <p:txBody>
          <a:bodyPr/>
          <a:lstStyle/>
          <a:p>
            <a:r>
              <a:rPr lang="en-US" dirty="0" smtClean="0"/>
              <a:t>Call to Order &amp; Introductions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603171" y="3276600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8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SMCCA Board of Directors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94709" y="1860061"/>
            <a:ext cx="7699690" cy="45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b="1" kern="0" dirty="0">
                <a:solidFill>
                  <a:srgbClr val="1A4476"/>
                </a:solidFill>
                <a:latin typeface="Gill Sans MT" panose="020B0502020104020203" pitchFamily="34" charset="0"/>
              </a:rPr>
              <a:t>Jim Bowers</a:t>
            </a:r>
            <a:r>
              <a:rPr lang="en-US" altLang="en-US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President</a:t>
            </a:r>
            <a:endParaRPr lang="en-US" altLang="en-US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eaLnBrk="1" hangingPunct="1">
              <a:defRPr/>
            </a:pPr>
            <a:r>
              <a:rPr lang="en-US" altLang="en-US" b="1" kern="0" dirty="0">
                <a:solidFill>
                  <a:srgbClr val="1A4476"/>
                </a:solidFill>
                <a:latin typeface="Gill Sans MT" panose="020B0502020104020203" pitchFamily="34" charset="0"/>
              </a:rPr>
              <a:t>Karen Pelletier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Vice 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President</a:t>
            </a:r>
          </a:p>
          <a:p>
            <a:pPr eaLnBrk="1" hangingPunct="1">
              <a:defRPr/>
            </a:pPr>
            <a:r>
              <a:rPr lang="en-US" altLang="en-US" b="1" kern="0" dirty="0">
                <a:solidFill>
                  <a:srgbClr val="1A4476"/>
                </a:solidFill>
                <a:latin typeface="Gill Sans MT" panose="020B0502020104020203" pitchFamily="34" charset="0"/>
              </a:rPr>
              <a:t>Mary Berger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Secretary</a:t>
            </a:r>
            <a:endParaRPr lang="en-US" altLang="en-US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eaLnBrk="1" hangingPunct="1">
              <a:defRPr/>
            </a:pPr>
            <a:r>
              <a:rPr lang="en-US" altLang="en-US" b="1" kern="0" dirty="0">
                <a:solidFill>
                  <a:srgbClr val="1A4476"/>
                </a:solidFill>
                <a:latin typeface="Gill Sans MT" panose="020B0502020104020203" pitchFamily="34" charset="0"/>
              </a:rPr>
              <a:t>Stetson Everett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Treasurer</a:t>
            </a:r>
            <a:endParaRPr lang="en-US" altLang="en-US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eaLnBrk="1" hangingPunct="1">
              <a:defRPr/>
            </a:pPr>
            <a:r>
              <a:rPr lang="en-US" altLang="en-US" b="1" kern="0" dirty="0" smtClean="0">
                <a:solidFill>
                  <a:srgbClr val="1A4476"/>
                </a:solidFill>
                <a:latin typeface="Gill Sans MT" panose="020B0502020104020203" pitchFamily="34" charset="0"/>
              </a:rPr>
              <a:t>Dana </a:t>
            </a:r>
            <a:r>
              <a:rPr lang="en-US" altLang="en-US" b="1" kern="0" dirty="0">
                <a:solidFill>
                  <a:srgbClr val="1A4476"/>
                </a:solidFill>
                <a:latin typeface="Gill Sans MT" panose="020B0502020104020203" pitchFamily="34" charset="0"/>
              </a:rPr>
              <a:t>Clukey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Board </a:t>
            </a:r>
            <a:r>
              <a:rPr lang="en-US" altLang="en-US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Member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1A4476"/>
                </a:solidFill>
                <a:effectLst/>
                <a:uLnTx/>
                <a:uFillTx/>
                <a:latin typeface="Gill Sans MT" panose="020B0502020104020203" pitchFamily="34" charset="0"/>
              </a:rPr>
              <a:t>David Ames	</a:t>
            </a:r>
            <a:r>
              <a:rPr kumimoji="0" lang="en-US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0"/>
              </a:rPr>
              <a:t>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Board Member</a:t>
            </a:r>
            <a:endParaRPr kumimoji="0" lang="en-US" altLang="en-US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b="1" kern="0" dirty="0" smtClean="0">
                <a:solidFill>
                  <a:srgbClr val="1A4476"/>
                </a:solidFill>
                <a:latin typeface="Gill Sans MT" panose="020B0502020104020203" pitchFamily="34" charset="0"/>
              </a:rPr>
              <a:t>Jim Coppins</a:t>
            </a:r>
            <a:r>
              <a:rPr kumimoji="0" lang="en-US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0"/>
              </a:rPr>
              <a:t>		</a:t>
            </a:r>
            <a:r>
              <a:rPr lang="en-US" altLang="en-US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Board Member</a:t>
            </a:r>
            <a:endParaRPr kumimoji="0" lang="en-US" altLang="en-US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5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5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713" y="5457978"/>
            <a:ext cx="768771" cy="7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9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075" y="1327881"/>
            <a:ext cx="2226421" cy="673159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57340" y="2048096"/>
            <a:ext cx="1114110" cy="544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787054" y="554893"/>
            <a:ext cx="775626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				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				  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	Call to Order &amp; Board Introductions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Jim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Bowers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2.  	Approval/Additions to Agenda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Jim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Bowers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.  	Welcome and TEAMS Setup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Russell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4.	Election Results and Secretary Motion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Jim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Bowers/ Mary Berger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5.  	Approval of Minutes from June 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en-US" sz="1200" b="1" baseline="30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rd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, 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2023 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Jim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Bowers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      	Business Arising from the Minutes		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6	Year in Review 	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Russell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7. 	Budget Presentation 	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Russell / 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Stetson Everett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8. 	Capital Update		     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Russell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.	Renovation Progress	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Russell / SMCCA Board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10.     	Revenue Management 		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Zander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Fogg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11.	Resort Marketing 	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Jessica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Sechler – Director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12.   	Question and 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Answer			</a:t>
            </a:r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Scott Russell / SMCCA Board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13. 	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Adjournment/45North Social	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Jim 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Bowers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968266" y="3391476"/>
            <a:ext cx="5502305" cy="723324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TEAMS Setup</a:t>
            </a:r>
            <a:endParaRPr lang="en-US" sz="3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0166" y="1875052"/>
            <a:ext cx="6737834" cy="1325563"/>
          </a:xfrm>
        </p:spPr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038600" y="3069772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2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89" y="1148267"/>
            <a:ext cx="2226421" cy="673159"/>
          </a:xfrm>
        </p:spPr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13797" y="1959430"/>
            <a:ext cx="1114110" cy="544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581400" y="980872"/>
            <a:ext cx="8610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Hybrid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Meeting –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Meeting 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OWL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for online attendees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Meeting files are located in Dropbox link /  In-person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 handouts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All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TEAMS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participants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have been muted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</a:rPr>
              <a:t>Questions? At the end of each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section </a:t>
            </a:r>
            <a:endParaRPr lang="en-US" sz="2000" kern="0" dirty="0">
              <a:solidFill>
                <a:srgbClr val="000000"/>
              </a:solidFill>
              <a:latin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Please </a:t>
            </a: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raise your </a:t>
            </a:r>
            <a:r>
              <a:rPr lang="en-US" sz="2000" b="1" i="1" u="sng" kern="0" dirty="0" smtClean="0">
                <a:solidFill>
                  <a:srgbClr val="000000"/>
                </a:solidFill>
                <a:latin typeface="Arial"/>
              </a:rPr>
              <a:t>TEAMS</a:t>
            </a:r>
            <a:r>
              <a: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hand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if you have a question –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Brooklyn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will monitor and control questions + unmute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          Select the “Participants” option from the taskbar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          Click the “Raise Hand” option at the bottom of the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section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Wait for the host to give you the floor.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Or send a </a:t>
            </a: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chat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to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Brooklyn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– Make sure to click on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Brooklyn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o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nly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or will go to all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attendees.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Before Speaking - Please state your NAME and UNIT before making a comment.  It will really help with notes.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We will also have a Q&amp;A at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The 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7419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6380" y="2555409"/>
            <a:ext cx="6737834" cy="1325563"/>
          </a:xfrm>
        </p:spPr>
        <p:txBody>
          <a:bodyPr/>
          <a:lstStyle/>
          <a:p>
            <a:r>
              <a:rPr lang="en-US" dirty="0" smtClean="0"/>
              <a:t>Election Results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684814" y="3750129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Election Results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13956" y="1626114"/>
            <a:ext cx="78087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476 Quarters / 299 Households</a:t>
            </a:r>
          </a:p>
          <a:p>
            <a:pPr algn="ctr" eaLnBrk="1" hangingPunct="1">
              <a:defRPr/>
            </a:pP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51 </a:t>
            </a:r>
            <a:r>
              <a:rPr lang="en-US" altLang="en-US" sz="2400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Total Voters</a:t>
            </a:r>
          </a:p>
          <a:p>
            <a:pPr algn="ctr" eaLnBrk="1" hangingPunct="1">
              <a:defRPr/>
            </a:pPr>
            <a:endParaRPr lang="en-US" altLang="en-US" sz="2400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 eaLnBrk="1" hangingPunct="1">
              <a:defRPr/>
            </a:pPr>
            <a:r>
              <a:rPr lang="en-US" altLang="en-US" sz="2400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2</a:t>
            </a: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Positions /  2 Candidates</a:t>
            </a:r>
          </a:p>
          <a:p>
            <a:pPr algn="ctr" eaLnBrk="1" hangingPunct="1">
              <a:defRPr/>
            </a:pP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Running Unopposed </a:t>
            </a:r>
            <a:endParaRPr lang="en-US" altLang="en-US" sz="24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 eaLnBrk="1" hangingPunct="1">
              <a:defRPr/>
            </a:pPr>
            <a:endParaRPr lang="en-US" altLang="en-US" sz="2400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 eaLnBrk="1" hangingPunct="1">
              <a:defRPr/>
            </a:pP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Voting </a:t>
            </a:r>
            <a:r>
              <a:rPr lang="en-US" altLang="en-US" sz="2400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Results – Total available points </a:t>
            </a:r>
            <a:r>
              <a:rPr lang="en-US" altLang="en-US" sz="24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10,000 per position </a:t>
            </a:r>
          </a:p>
          <a:p>
            <a:pPr algn="ctr" eaLnBrk="1" hangingPunct="1">
              <a:defRPr/>
            </a:pPr>
            <a:endParaRPr lang="en-US" altLang="en-US" sz="24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 eaLnBrk="1" hangingPunct="1">
              <a:defRPr/>
            </a:pPr>
            <a:r>
              <a:rPr lang="en-US" altLang="en-US" sz="24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Jim Bowers		</a:t>
            </a:r>
            <a:r>
              <a:rPr lang="en-US" altLang="en-US" sz="24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</a:t>
            </a:r>
            <a:r>
              <a:rPr lang="en-US" altLang="en-US" sz="24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5983.0</a:t>
            </a:r>
          </a:p>
          <a:p>
            <a:pPr algn="ctr" eaLnBrk="1" hangingPunct="1">
              <a:defRPr/>
            </a:pPr>
            <a:r>
              <a:rPr lang="en-US" altLang="en-US" sz="24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Mary Berger	   </a:t>
            </a:r>
            <a:r>
              <a:rPr lang="en-US" altLang="en-US" sz="24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	</a:t>
            </a:r>
            <a:r>
              <a:rPr lang="en-US" altLang="en-US" sz="24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5983.0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655" y="2498021"/>
            <a:ext cx="1781175" cy="650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06" y="1619959"/>
            <a:ext cx="1676400" cy="24061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74" y="4182253"/>
            <a:ext cx="1678160" cy="19681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713" y="5457978"/>
            <a:ext cx="768771" cy="7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3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Management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713" y="5457978"/>
            <a:ext cx="768771" cy="767663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191857" y="1615419"/>
            <a:ext cx="8153400" cy="5778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Dana Clukey – VP of Lodging and Prop. Support     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>
                <a:solidFill>
                  <a:srgbClr val="15477A"/>
                </a:solidFill>
              </a:rPr>
              <a:t>Scott Russell - GM of Resort Lodging 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Brooklyn LeClair – Owners Services Manager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Patrick Hayden – Hotel Maintenance Manager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Windy Boucher – Hotel Services Coordinator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Suk Spencer – Resort Housekeeping Manager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err="1" smtClean="0">
                <a:solidFill>
                  <a:srgbClr val="15477A"/>
                </a:solidFill>
              </a:rPr>
              <a:t>Letitita</a:t>
            </a:r>
            <a:r>
              <a:rPr lang="en-US" altLang="en-US" sz="3000" dirty="0">
                <a:solidFill>
                  <a:srgbClr val="15477A"/>
                </a:solidFill>
              </a:rPr>
              <a:t> </a:t>
            </a:r>
            <a:r>
              <a:rPr lang="en-US" altLang="en-US" sz="3000" dirty="0" smtClean="0">
                <a:solidFill>
                  <a:srgbClr val="15477A"/>
                </a:solidFill>
              </a:rPr>
              <a:t>O’Connor – Hotel Housekeeping Supervisor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Zander Fogg – Revenue Manager</a:t>
            </a:r>
          </a:p>
          <a:p>
            <a:pPr algn="l" fontAlgn="auto">
              <a:spcAft>
                <a:spcPts val="0"/>
              </a:spcAft>
            </a:pPr>
            <a:r>
              <a:rPr lang="en-US" altLang="en-US" sz="3000" dirty="0" smtClean="0">
                <a:solidFill>
                  <a:srgbClr val="15477A"/>
                </a:solidFill>
              </a:rPr>
              <a:t>Jessica Sechler – Director of Marketing </a:t>
            </a:r>
            <a:endParaRPr lang="en-US" altLang="en-US" sz="3000" dirty="0">
              <a:solidFill>
                <a:srgbClr val="1547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8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968266" y="3391476"/>
            <a:ext cx="5502305" cy="723324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Our Amazing Team</a:t>
            </a:r>
            <a:endParaRPr lang="en-US" sz="3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0166" y="1875052"/>
            <a:ext cx="6737834" cy="1325563"/>
          </a:xfrm>
        </p:spPr>
        <p:txBody>
          <a:bodyPr/>
          <a:lstStyle/>
          <a:p>
            <a:r>
              <a:rPr lang="en-US" dirty="0" smtClean="0"/>
              <a:t>The Year in Review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038600" y="3069772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292862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 amazing year….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01051" y="1643560"/>
            <a:ext cx="10954448" cy="457466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to Great:</a:t>
            </a:r>
            <a:endParaRPr lang="en-US" altLang="en-US" sz="6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 algn="l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</a:t>
            </a:r>
            <a:r>
              <a:rPr lang="en-US" altLang="en-US" sz="6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prior initiatives / success • </a:t>
            </a: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Guest </a:t>
            </a:r>
            <a:r>
              <a:rPr lang="en-US" altLang="en-US" sz="6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journey </a:t>
            </a: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Service</a:t>
            </a:r>
            <a:endParaRPr lang="en-US" altLang="en-US" sz="6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indent="-85725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Awesome Winter – A recap - Front Desk – Maintenance - Housekeeping</a:t>
            </a:r>
          </a:p>
          <a:p>
            <a:pPr lvl="1" algn="l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5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	14 </a:t>
            </a:r>
            <a:r>
              <a:rPr lang="en-US" altLang="en-US" sz="5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H2B International </a:t>
            </a:r>
            <a:r>
              <a:rPr lang="en-US" altLang="en-US" sz="5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Lodging /  </a:t>
            </a:r>
            <a:r>
              <a:rPr lang="en-US" altLang="en-US" sz="5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 Relationship Harbor side / Game </a:t>
            </a:r>
            <a:r>
              <a:rPr lang="en-US" altLang="en-US" sz="5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changer for Lodging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very proud of the products and service we provide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Teamwork is simply amazing – Everyone helps wherever needed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working on raising the bar – How can we make it better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is in incredible shape for its age – Proactive not Reactive (Reserve Study)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Quarter on the Market / First in history / Future Listings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a busy summer / winter business levels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 will continue to be the premier property – No plans otherwise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year will be busy Renovation – Communication is key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en-US" altLang="en-US" sz="64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 in Progress:</a:t>
            </a:r>
            <a:endParaRPr lang="en-US" altLang="en-US" sz="6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 $$$ increases in Everything….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6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Staffing (5 new Housekeeping) + Recruitment + Retention + Training </a:t>
            </a:r>
          </a:p>
          <a:p>
            <a:pPr marL="914400" indent="-914400" algn="l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en-US" altLang="en-US" sz="5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5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en-US" sz="2800" dirty="0">
              <a:solidFill>
                <a:srgbClr val="FC9804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80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8152" y="2473767"/>
            <a:ext cx="6737834" cy="1325563"/>
          </a:xfrm>
        </p:spPr>
        <p:txBody>
          <a:bodyPr/>
          <a:lstStyle/>
          <a:p>
            <a:r>
              <a:rPr lang="en-US" dirty="0" smtClean="0"/>
              <a:t>The Budget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06586" y="3668487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2" y="64262"/>
            <a:ext cx="5938156" cy="1073296"/>
          </a:xfrm>
        </p:spPr>
        <p:txBody>
          <a:bodyPr/>
          <a:lstStyle/>
          <a:p>
            <a:pPr algn="ctr"/>
            <a:r>
              <a:rPr lang="en-US" dirty="0" smtClean="0"/>
              <a:t>Budget Overview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Key Trends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08" y="1668615"/>
            <a:ext cx="9568542" cy="3769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757" y="5438174"/>
            <a:ext cx="1072243" cy="975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070" y="5438174"/>
            <a:ext cx="914985" cy="914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6758" y="5438174"/>
            <a:ext cx="964998" cy="9649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356" y="5425238"/>
            <a:ext cx="947197" cy="98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75" y="1382310"/>
            <a:ext cx="2226421" cy="6731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Budget Expense Highlights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685" y="148541"/>
            <a:ext cx="3873763" cy="670945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770952" y="2500785"/>
            <a:ext cx="1114110" cy="544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71;p10"/>
          <p:cNvSpPr txBox="1"/>
          <p:nvPr/>
        </p:nvSpPr>
        <p:spPr>
          <a:xfrm>
            <a:off x="8297493" y="550904"/>
            <a:ext cx="3894507" cy="717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u="sng" dirty="0" smtClean="0"/>
              <a:t>SAVINGS</a:t>
            </a:r>
            <a:endParaRPr lang="en-US" u="sng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ELECTRIC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Down from historic </a:t>
            </a:r>
            <a:r>
              <a:rPr lang="en-US" dirty="0" smtClean="0"/>
              <a:t>high  -29%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Forecasting </a:t>
            </a:r>
            <a:r>
              <a:rPr lang="en-US" dirty="0" smtClean="0"/>
              <a:t>conservative</a:t>
            </a:r>
            <a:endParaRPr lang="en-US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18% Savings from </a:t>
            </a:r>
            <a:r>
              <a:rPr lang="en-US" dirty="0" smtClean="0"/>
              <a:t>PY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CABLE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Converted to Digital / Internet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Locked in 3 Years / 9.2% Savings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6 Month Promo -14k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Relationship with Spectrum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INTEREST 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Income from CDs / Operating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Exploring Sweep Accounts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algn="ctr"/>
            <a:r>
              <a:rPr lang="en-US" u="sng" dirty="0" smtClean="0"/>
              <a:t>INCREASES</a:t>
            </a:r>
            <a:endParaRPr lang="en-US" u="sng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WAGES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HOT TUB SUPPLIES 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OUTSIDE SERVICES/CONTRACTS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GENERAL OPERATING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Not under contract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	   1.71% INCREASE OPERATING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	   1.40% BUILDING RESERVES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		</a:t>
            </a:r>
            <a:r>
              <a:rPr lang="en-US" sz="1400" b="1" dirty="0" smtClean="0">
                <a:solidFill>
                  <a:schemeClr val="bg1"/>
                </a:solidFill>
              </a:rPr>
              <a:t>TOTAL 3.11%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35" y="3424375"/>
            <a:ext cx="3599603" cy="3107928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283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2" y="64262"/>
            <a:ext cx="5938156" cy="1073296"/>
          </a:xfrm>
        </p:spPr>
        <p:txBody>
          <a:bodyPr/>
          <a:lstStyle/>
          <a:p>
            <a:pPr algn="ctr"/>
            <a:r>
              <a:rPr lang="en-US" dirty="0" smtClean="0"/>
              <a:t>The Numbers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YOY Comparative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308" y="1729559"/>
            <a:ext cx="9689942" cy="446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1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8152" y="2473767"/>
            <a:ext cx="6737834" cy="1325563"/>
          </a:xfrm>
        </p:spPr>
        <p:txBody>
          <a:bodyPr/>
          <a:lstStyle/>
          <a:p>
            <a:r>
              <a:rPr lang="en-US" dirty="0" smtClean="0"/>
              <a:t>Capital Update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06586" y="3668487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75" y="1382310"/>
            <a:ext cx="2226421" cy="673159"/>
          </a:xfrm>
        </p:spPr>
        <p:txBody>
          <a:bodyPr>
            <a:normAutofit/>
          </a:bodyPr>
          <a:lstStyle/>
          <a:p>
            <a:r>
              <a:rPr lang="en-US" dirty="0" smtClean="0"/>
              <a:t>Capital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86583" y="2313216"/>
            <a:ext cx="1114110" cy="544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283" y="5686261"/>
            <a:ext cx="4324954" cy="1171739"/>
          </a:xfrm>
          <a:prstGeom prst="rect">
            <a:avLst/>
          </a:prstGeom>
        </p:spPr>
      </p:pic>
      <p:sp>
        <p:nvSpPr>
          <p:cNvPr id="10" name="Google Shape;171;p10"/>
          <p:cNvSpPr txBox="1"/>
          <p:nvPr/>
        </p:nvSpPr>
        <p:spPr>
          <a:xfrm>
            <a:off x="239149" y="3248150"/>
            <a:ext cx="4472829" cy="5470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One page hand-out – Dynamic as the years/project flows</a:t>
            </a:r>
            <a:endParaRPr lang="en-US" sz="11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1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Criterion </a:t>
            </a: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Brown - Reserve Study updated just last year</a:t>
            </a:r>
          </a:p>
          <a:p>
            <a:pPr marL="742950" lvl="1" indent="-2857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Powerful tool – Our Guide  </a:t>
            </a:r>
          </a:p>
          <a:p>
            <a:pPr marL="742950" lvl="1" indent="-2857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30 Year Forecast with funding needs</a:t>
            </a:r>
          </a:p>
          <a:p>
            <a:pPr marL="742950" lvl="1" indent="-2857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Building Breakout study to ensure </a:t>
            </a: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cash-flow </a:t>
            </a: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good with future </a:t>
            </a:r>
            <a:r>
              <a:rPr lang="en-US" sz="1100" b="1" kern="0" dirty="0" err="1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reno</a:t>
            </a: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.</a:t>
            </a: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1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Finding significant increases in prior year Project Quotes</a:t>
            </a:r>
          </a:p>
          <a:p>
            <a:pPr marL="628650" lvl="1" indent="-171450" defTabSz="685800"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10-15% if not locked in with install dates</a:t>
            </a: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1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Common / Building  - increase funding to $320,000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</a:pP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 </a:t>
            </a: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    (30k Inc.) for this budget year.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1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Residential / Furniture – Keep funding at $180,000</a:t>
            </a:r>
            <a:endParaRPr lang="en-US" sz="11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1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Previously mentioned Reserve Funding increased </a:t>
            </a: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2023  $100,000 </a:t>
            </a: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last </a:t>
            </a: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year (50k/50k).   First </a:t>
            </a:r>
            <a:r>
              <a:rPr lang="en-US" sz="11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Reserve increase in </a:t>
            </a: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seven years.  TOTAL RESERVES $500,000 is 22.5% of the budget</a:t>
            </a:r>
            <a:endParaRPr lang="en-US" sz="11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</a:pPr>
            <a:endParaRPr lang="en-US" sz="10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1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Goal is to keep funds above $200k in case of emergency.</a:t>
            </a: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</a:pPr>
            <a:endParaRPr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Arial"/>
            </a:endParaRPr>
          </a:p>
          <a:p>
            <a:pPr marL="171450" indent="-171450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</a:pPr>
            <a:endParaRPr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440" y="149408"/>
            <a:ext cx="6456206" cy="553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3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2" y="64262"/>
            <a:ext cx="5938156" cy="1073296"/>
          </a:xfrm>
        </p:spPr>
        <p:txBody>
          <a:bodyPr/>
          <a:lstStyle/>
          <a:p>
            <a:pPr algn="ctr"/>
            <a:r>
              <a:rPr lang="en-US" dirty="0" smtClean="0"/>
              <a:t>The Budget - Summary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2024/25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412267" y="2055323"/>
            <a:ext cx="4288972" cy="318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8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Budget increase 3.11%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8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Increase per Room Type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0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HALC 		$6.96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0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HQ / HQQ	$7.95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0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H1S		$13.20</a:t>
            </a:r>
            <a:endParaRPr lang="en-US" altLang="en-US" sz="2000" b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0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H2S		$18.59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0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	HPENT	$43.29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834219" y="5244496"/>
            <a:ext cx="386702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17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Housekeeping Fees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17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Avg. 4.5%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17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$1.00-$4.00 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1700" b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7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en-US" sz="170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5777" y="1638265"/>
            <a:ext cx="6956490" cy="5706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endParaRPr lang="en-US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Recap of Budget Format – Current /Forecast/ Budget 24/25</a:t>
            </a: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5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Year from July - June</a:t>
            </a: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5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Year Savings – Forecasted $32,079 </a:t>
            </a:r>
            <a:endParaRPr lang="en-US" altLang="en-US" sz="5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is more expensive – Inflation at 3.4%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savings in Electric and Cable*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allocated savings from Cash holdings for future</a:t>
            </a:r>
            <a:endParaRPr lang="en-US" altLang="en-US" sz="5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5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Total budget increases 24/25  3.11%</a:t>
            </a:r>
          </a:p>
          <a:p>
            <a:pPr lvl="1"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Operating $36,931  1.71%</a:t>
            </a:r>
          </a:p>
          <a:p>
            <a:pPr lvl="1"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Reserves / Building $30,000 1.40%</a:t>
            </a:r>
            <a:endParaRPr lang="en-US" altLang="en-US" sz="5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 sz="6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Planning </a:t>
            </a:r>
            <a:r>
              <a:rPr lang="en-US" alt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for future projects along with </a:t>
            </a:r>
            <a:r>
              <a:rPr lang="en-US" alt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known increases on Capital expenses </a:t>
            </a:r>
            <a:r>
              <a:rPr lang="en-US" alt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24/25</a:t>
            </a:r>
            <a:r>
              <a:rPr lang="en-US" alt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alt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l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600" b="1" dirty="0" smtClean="0">
              <a:latin typeface="Arial" panose="020B0604020202020204" pitchFamily="34" charset="0"/>
            </a:endParaRPr>
          </a:p>
          <a:p>
            <a:pPr lvl="0" algn="l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en-US" sz="2800" dirty="0">
              <a:solidFill>
                <a:srgbClr val="FC9804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2" y="0"/>
            <a:ext cx="5938156" cy="1137558"/>
          </a:xfrm>
        </p:spPr>
        <p:txBody>
          <a:bodyPr/>
          <a:lstStyle/>
          <a:p>
            <a:pPr algn="ctr"/>
            <a:r>
              <a:rPr lang="en-US" dirty="0" smtClean="0"/>
              <a:t>Capital Projects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267256" y="554892"/>
            <a:ext cx="5938156" cy="1055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2023/24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300" y="4350138"/>
            <a:ext cx="1630285" cy="24711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481" y="1281836"/>
            <a:ext cx="1711518" cy="22711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456" y="1281836"/>
            <a:ext cx="5784971" cy="30252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7172" y="4356477"/>
            <a:ext cx="1658660" cy="24846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910" y="4392384"/>
            <a:ext cx="2449659" cy="2428856"/>
          </a:xfrm>
          <a:prstGeom prst="rect">
            <a:avLst/>
          </a:prstGeom>
        </p:spPr>
      </p:pic>
      <p:pic>
        <p:nvPicPr>
          <p:cNvPr id="21" name="67CD33FE-2B4B-4F64-B6EC-780194ABFC65" descr="IMG_553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59" y="1357722"/>
            <a:ext cx="3932543" cy="294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895" y="3508162"/>
            <a:ext cx="1937264" cy="28580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26" y="4356477"/>
            <a:ext cx="3274120" cy="245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292862"/>
            <a:ext cx="5872844" cy="10732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Renovation Process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6740042" cy="3562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146" y="1828800"/>
            <a:ext cx="5649854" cy="35928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061" y="5335274"/>
            <a:ext cx="7678222" cy="895475"/>
          </a:xfrm>
          <a:prstGeom prst="rect">
            <a:avLst/>
          </a:prstGeom>
        </p:spPr>
      </p:pic>
      <p:sp>
        <p:nvSpPr>
          <p:cNvPr id="7" name="Shape 6"/>
          <p:cNvSpPr/>
          <p:nvPr/>
        </p:nvSpPr>
        <p:spPr>
          <a:xfrm rot="4396374">
            <a:off x="5342415" y="1676395"/>
            <a:ext cx="1325721" cy="911491"/>
          </a:xfrm>
          <a:prstGeom prst="swooshArrow">
            <a:avLst>
              <a:gd name="adj1" fmla="val 16310"/>
              <a:gd name="adj2" fmla="val 313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Group 10"/>
          <p:cNvGrpSpPr/>
          <p:nvPr/>
        </p:nvGrpSpPr>
        <p:grpSpPr>
          <a:xfrm>
            <a:off x="3599535" y="1540938"/>
            <a:ext cx="1911359" cy="272622"/>
            <a:chOff x="1857422" y="728132"/>
            <a:chExt cx="1911359" cy="272622"/>
          </a:xfrm>
        </p:grpSpPr>
        <p:sp>
          <p:nvSpPr>
            <p:cNvPr id="12" name="Rectangle 11"/>
            <p:cNvSpPr/>
            <p:nvPr/>
          </p:nvSpPr>
          <p:spPr>
            <a:xfrm>
              <a:off x="1857422" y="728132"/>
              <a:ext cx="1778498" cy="25738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/>
            <p:cNvSpPr txBox="1"/>
            <p:nvPr/>
          </p:nvSpPr>
          <p:spPr>
            <a:xfrm>
              <a:off x="1990283" y="743372"/>
              <a:ext cx="1778498" cy="257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b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rgbClr val="FF0000"/>
                  </a:solidFill>
                </a:rPr>
                <a:t>SMCCA</a:t>
              </a:r>
              <a:r>
                <a:rPr lang="en-US" sz="1600" b="1" kern="1200" dirty="0" smtClean="0">
                  <a:solidFill>
                    <a:srgbClr val="FF0000"/>
                  </a:solidFill>
                </a:rPr>
                <a:t> is here…</a:t>
              </a:r>
              <a:endParaRPr lang="en-US" sz="1600" b="1" kern="1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072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Down 18">
            <a:extLst>
              <a:ext uri="{FF2B5EF4-FFF2-40B4-BE49-F238E27FC236}">
                <a16:creationId xmlns:a16="http://schemas.microsoft.com/office/drawing/2014/main" id="{7D4CE241-5B28-B7D9-DD33-255BBFB26675}"/>
              </a:ext>
            </a:extLst>
          </p:cNvPr>
          <p:cNvSpPr/>
          <p:nvPr/>
        </p:nvSpPr>
        <p:spPr>
          <a:xfrm>
            <a:off x="3005265" y="1572593"/>
            <a:ext cx="566365" cy="5039272"/>
          </a:xfrm>
          <a:prstGeom prst="downArrow">
            <a:avLst/>
          </a:prstGeom>
          <a:solidFill>
            <a:srgbClr val="295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6">
            <a:extLst>
              <a:ext uri="{FF2B5EF4-FFF2-40B4-BE49-F238E27FC236}">
                <a16:creationId xmlns:a16="http://schemas.microsoft.com/office/drawing/2014/main" id="{03026382-94D8-6E50-71F3-F8B6B5A1DB30}"/>
              </a:ext>
            </a:extLst>
          </p:cNvPr>
          <p:cNvSpPr/>
          <p:nvPr/>
        </p:nvSpPr>
        <p:spPr>
          <a:xfrm>
            <a:off x="3088664" y="4915878"/>
            <a:ext cx="399565" cy="162386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513" y="108274"/>
            <a:ext cx="5872844" cy="10732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Timeline and Milestone Dates</a:t>
            </a:r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Room Renovation - The Journey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58BADD-E548-8E9A-EE47-5E40F301737F}"/>
              </a:ext>
            </a:extLst>
          </p:cNvPr>
          <p:cNvSpPr txBox="1"/>
          <p:nvPr/>
        </p:nvSpPr>
        <p:spPr>
          <a:xfrm>
            <a:off x="805653" y="2906704"/>
            <a:ext cx="1710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9527B"/>
                </a:solidFill>
                <a:latin typeface="Gill Sans MT" panose="020B0502020104020203" pitchFamily="34" charset="0"/>
              </a:rPr>
              <a:t>Planning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FC4CC6-8A5F-ACD0-A2BF-52AD66E232B5}"/>
              </a:ext>
            </a:extLst>
          </p:cNvPr>
          <p:cNvSpPr txBox="1"/>
          <p:nvPr/>
        </p:nvSpPr>
        <p:spPr>
          <a:xfrm>
            <a:off x="937445" y="5208533"/>
            <a:ext cx="1710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Model Room and future construction</a:t>
            </a:r>
            <a:endParaRPr lang="en-US" b="1" i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9110B5-451F-5FF6-B23B-DD9BEE430965}"/>
              </a:ext>
            </a:extLst>
          </p:cNvPr>
          <p:cNvSpPr txBox="1"/>
          <p:nvPr/>
        </p:nvSpPr>
        <p:spPr>
          <a:xfrm>
            <a:off x="3148132" y="1603231"/>
            <a:ext cx="1219992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Fall  2018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Initial planning - </a:t>
            </a:r>
            <a:r>
              <a:rPr lang="en-US" sz="1200" dirty="0" err="1" smtClean="0">
                <a:solidFill>
                  <a:srgbClr val="29527B"/>
                </a:solidFill>
                <a:latin typeface="Gill Sans MT" panose="020B0502020104020203" pitchFamily="34" charset="0"/>
              </a:rPr>
              <a:t>Puelle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 Design for Hotel/Rooms future vision / Modern Farmhouse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January 2020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Phased Room elements planned /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Limited Scope / RFPs / Room furniture failing</a:t>
            </a:r>
            <a:endParaRPr lang="en-US" sz="1200" i="1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May </a:t>
            </a: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2021 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Common and Residential Reserve Studies Updated – Rand Engineering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April 2023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Owner Renovation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Survey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June 2023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Annual Owners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Meeting  – 3 Designer Quotes / Survey results shared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July </a:t>
            </a: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2023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Jamie Spaulding </a:t>
            </a: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-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Lawyer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review of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Bylaws / Contracts / Specialized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in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Association Law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August 2023 </a:t>
            </a:r>
            <a:r>
              <a:rPr lang="en-US" sz="1200" b="1" dirty="0" err="1">
                <a:solidFill>
                  <a:srgbClr val="29527B"/>
                </a:solidFill>
                <a:latin typeface="Gill Sans MT" panose="020B0502020104020203" pitchFamily="34" charset="0"/>
              </a:rPr>
              <a:t>Gettys</a:t>
            </a: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 </a:t>
            </a: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Group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chosen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as Design Firm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September 2023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 Hired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Project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Manager </a:t>
            </a: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HEC+A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Architecture and Design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Company – Christine Kendall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September 2023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Renovation Project Team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– 3 Days On-Site / Board Meetings / Walk-</a:t>
            </a:r>
            <a:r>
              <a:rPr lang="en-US" sz="1200" dirty="0" err="1" smtClean="0">
                <a:solidFill>
                  <a:srgbClr val="29527B"/>
                </a:solidFill>
                <a:latin typeface="Gill Sans MT" panose="020B0502020104020203" pitchFamily="34" charset="0"/>
              </a:rPr>
              <a:t>thrus</a:t>
            </a:r>
            <a:endParaRPr lang="en-US" sz="1200" dirty="0" smtClean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October 2023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Onsite Digital Room Scans / Critical for the design process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December 2023 </a:t>
            </a:r>
            <a:r>
              <a:rPr lang="en-US" sz="1200" b="1" u="sng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Bi-Weekly Online Design meetings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/ Action Items / Follow-up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January 2024 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Design layout review / Unique Layout 3D </a:t>
            </a:r>
            <a:r>
              <a:rPr lang="en-US" sz="1200" dirty="0" err="1" smtClean="0">
                <a:solidFill>
                  <a:srgbClr val="29527B"/>
                </a:solidFill>
                <a:latin typeface="Gill Sans MT" panose="020B0502020104020203" pitchFamily="34" charset="0"/>
              </a:rPr>
              <a:t>Mattiport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 Scans 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February 2024  Beyer </a:t>
            </a:r>
            <a:r>
              <a:rPr lang="en-US" sz="1200" b="1" dirty="0">
                <a:solidFill>
                  <a:srgbClr val="29527B"/>
                </a:solidFill>
                <a:latin typeface="Gill Sans MT" panose="020B0502020104020203" pitchFamily="34" charset="0"/>
              </a:rPr>
              <a:t>Brown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selected as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the Procurement Agent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May 2024  Landry/French Construction </a:t>
            </a:r>
            <a:r>
              <a:rPr lang="en-US" sz="1200" dirty="0">
                <a:solidFill>
                  <a:srgbClr val="29527B"/>
                </a:solidFill>
                <a:latin typeface="Gill Sans MT" panose="020B0502020104020203" pitchFamily="34" charset="0"/>
              </a:rPr>
              <a:t>to serve as General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Contractor / Walk-thru</a:t>
            </a:r>
            <a:endParaRPr lang="en-US" sz="1200" dirty="0">
              <a:solidFill>
                <a:srgbClr val="29527B"/>
              </a:solidFill>
              <a:latin typeface="Gill Sans MT" panose="020B0502020104020203" pitchFamily="34" charset="0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June 2024  </a:t>
            </a:r>
            <a:r>
              <a:rPr lang="en-US" sz="1200" dirty="0" smtClean="0">
                <a:solidFill>
                  <a:srgbClr val="29527B"/>
                </a:solidFill>
                <a:latin typeface="Gill Sans MT" panose="020B0502020104020203" pitchFamily="34" charset="0"/>
              </a:rPr>
              <a:t>Annual Meeting update – Design Deck Handouts / Overview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Monthly Communications to Owners on Progress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September 2024 VOTE to owners for approval of funding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Bank funding to be secured – Options reviewed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Presentation for Homecoming /  Updates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Fall 2024 Model Room construction starts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Discussion on model elements / Changes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April 2025 tentative phased construction by wing </a:t>
            </a: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Expo Sans" panose="020B0503040300020003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>
                  <a:lumMod val="65000"/>
                </a:schemeClr>
              </a:solidFill>
              <a:latin typeface="Expo Sans" panose="020B0503040300020003"/>
            </a:endParaRPr>
          </a:p>
          <a:p>
            <a:pPr marL="91440" indent="-274320">
              <a:spcBef>
                <a:spcPts val="300"/>
              </a:spcBef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Expo Sans" panose="020B0503040300020003"/>
            </a:endParaRP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30D747BD-A810-D2EE-928E-C25C28068FBD}"/>
              </a:ext>
            </a:extLst>
          </p:cNvPr>
          <p:cNvSpPr/>
          <p:nvPr/>
        </p:nvSpPr>
        <p:spPr>
          <a:xfrm>
            <a:off x="2752212" y="4915878"/>
            <a:ext cx="263590" cy="1372370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/>
          <p:cNvSpPr/>
          <p:nvPr/>
        </p:nvSpPr>
        <p:spPr>
          <a:xfrm>
            <a:off x="2412255" y="1546131"/>
            <a:ext cx="652478" cy="3266546"/>
          </a:xfrm>
          <a:prstGeom prst="leftBrace">
            <a:avLst>
              <a:gd name="adj1" fmla="val 140272"/>
              <a:gd name="adj2" fmla="val 50000"/>
            </a:avLst>
          </a:prstGeom>
          <a:ln w="28575">
            <a:solidFill>
              <a:srgbClr val="1A44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292862"/>
            <a:ext cx="5872844" cy="10732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Room Renovation Project Team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75" y="4466680"/>
            <a:ext cx="2376174" cy="22835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151" y="4466680"/>
            <a:ext cx="1202181" cy="23685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41" y="4744488"/>
            <a:ext cx="1986434" cy="14252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1783390"/>
            <a:ext cx="1855964" cy="21357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8427" y="4070507"/>
            <a:ext cx="6293528" cy="281919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946328" y="1555470"/>
            <a:ext cx="360477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1000" b="1" dirty="0" smtClean="0">
              <a:solidFill>
                <a:srgbClr val="4B5A6A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 smtClean="0">
                <a:solidFill>
                  <a:srgbClr val="4B5A6A"/>
                </a:solidFill>
                <a:latin typeface="Gill Sans MT" panose="020B0502020104020203" pitchFamily="34" charset="0"/>
              </a:rPr>
              <a:t>Master </a:t>
            </a: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Planning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Feasibility Studies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3D Massing Diagrams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Digital Model Renderings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Building Code Studies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Existing Conditions Surveys and Site </a:t>
            </a:r>
            <a:r>
              <a:rPr lang="en-US" sz="1100" b="1" dirty="0" smtClean="0">
                <a:solidFill>
                  <a:srgbClr val="4B5A6A"/>
                </a:solidFill>
                <a:latin typeface="Gill Sans MT" panose="020B0502020104020203" pitchFamily="34" charset="0"/>
              </a:rPr>
              <a:t>Evaluations</a:t>
            </a:r>
            <a:endParaRPr lang="en-US" sz="1100" b="1" dirty="0">
              <a:solidFill>
                <a:srgbClr val="4B5A6A"/>
              </a:solidFill>
              <a:latin typeface="Gill Sans MT" panose="020B05020201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Project Programming, Scheduling, and Budgeting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Town Planning Board and Zoning Approvals Assistance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Schematic and Design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Construction Documentation and Bidding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Construction Observation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4B5A6A"/>
                </a:solidFill>
                <a:latin typeface="Gill Sans MT" panose="020B0502020104020203" pitchFamily="34" charset="0"/>
              </a:rPr>
              <a:t>Sustainable Design Services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341" y="2102472"/>
            <a:ext cx="5583917" cy="22791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341" y="4027138"/>
            <a:ext cx="1439751" cy="3544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3908" y="1730431"/>
            <a:ext cx="609600" cy="6908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8427" y="4883026"/>
            <a:ext cx="1513304" cy="767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0282" y="1128998"/>
            <a:ext cx="2510418" cy="5034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282" y="1510346"/>
            <a:ext cx="2510418" cy="5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4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292862"/>
            <a:ext cx="5872844" cy="10732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Renovation Process &amp; Overview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59" y="1758045"/>
            <a:ext cx="5877456" cy="42996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2058" y="1904505"/>
            <a:ext cx="4953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Complex process to reach this point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Estimate based on prior projects of similar scale and finishes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Vote will be required to Move forward per Maine Condo Law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1 Vote Per Quarter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476 points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Majority approval / 239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Board will review/approve method of funding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Yearly thru Dues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Reserves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Partial Assessment / Combination / TBD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52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381000"/>
            <a:ext cx="7671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prstClr val="white"/>
              </a:buClr>
              <a:buSzPct val="1500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ROOM CONSIDERATIONS – DESIGN DECK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784" y="1298722"/>
            <a:ext cx="5875506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Process has been structured – now we understand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Boyne Design has been amazing – Thank you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Formal process was critical to forecast needs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Room scans critical for furniture placement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Element placement / Corners / Bump-out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Many rooms have too much furniture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2 dressers in 1 rooms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Some room are just cramped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Exploring Room configurations / best 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layout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Goal to replace Elements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Kitchen features / Modular / Possible Upgrades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Beds + Upgrades / Murphy bed vs. Queen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Best utilization of Space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Plenty of Storage / Under Bed / Media Unit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Exploring Window Seat Removal / Extra space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 one likes things taken away (me neither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Queens to Kings – Exploring layouts with 32 Rooms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Potential for increase revenues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Increased requests / Only 1 in entire building</a:t>
            </a:r>
            <a:endParaRPr kumimoji="0" lang="en-US" sz="15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LVP Floor vs. Carpet / No Noise</a:t>
            </a:r>
            <a:r>
              <a:rPr kumimoji="0" lang="en-US" sz="15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Transfer</a:t>
            </a:r>
            <a:endParaRPr kumimoji="0" lang="en-US" sz="15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Remodel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allows for some fake walls 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to shorten / Open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Planning for Coffee Service/ Ice / Amenity Tray / Forward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Most bathtubs converted to showers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1552" y="1165860"/>
            <a:ext cx="3386610" cy="19100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40" y="3053029"/>
            <a:ext cx="3375979" cy="37951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401" y="1165860"/>
            <a:ext cx="2857974" cy="2023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0966" y="3188920"/>
            <a:ext cx="2724409" cy="32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Floor Plan &amp; Elements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10" y="1460656"/>
            <a:ext cx="9396918" cy="527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Open Closet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78" y="1681776"/>
            <a:ext cx="8918251" cy="442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Superior Two Kings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86" y="1755074"/>
            <a:ext cx="7783286" cy="438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Media Unit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99" y="1655277"/>
            <a:ext cx="8020903" cy="454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Room FF&amp;E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414" y="1594757"/>
            <a:ext cx="8717060" cy="47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3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Hotel Wet Bar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942" y="1741714"/>
            <a:ext cx="7687058" cy="433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Bathroom Features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182" y="1703613"/>
            <a:ext cx="8633054" cy="447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Model Room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Proposed Fixtures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619" y="1660071"/>
            <a:ext cx="7826190" cy="45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8152" y="2473767"/>
            <a:ext cx="6737834" cy="1325563"/>
          </a:xfrm>
        </p:spPr>
        <p:txBody>
          <a:bodyPr/>
          <a:lstStyle/>
          <a:p>
            <a:r>
              <a:rPr lang="en-US" dirty="0" smtClean="0"/>
              <a:t>Initiatives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06586" y="3668487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586" y="356903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Ongoing Green Initiatives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1186" y="1805536"/>
            <a:ext cx="4755533" cy="42670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Clean the World </a:t>
            </a:r>
          </a:p>
          <a:p>
            <a:pPr marL="1257300" lvl="2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Amenity Bottle Recycle</a:t>
            </a:r>
          </a:p>
          <a:p>
            <a:pPr marL="1257300" lvl="2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Soaps Recycle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K-Cup Recycle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All Room Recycling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Bottle and Can Recycling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Lobby Eco Products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Office and Closet Auto Sensors</a:t>
            </a:r>
            <a:b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altLang="en-US" sz="16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Rechargeable Room Batteries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600" b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b="1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Environmental Leader Designation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800" b="1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8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en-US" sz="18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18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8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en-US" sz="1800" b="1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1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903" y="4201482"/>
            <a:ext cx="3797858" cy="8528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902" y="5216750"/>
            <a:ext cx="3797858" cy="963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902" y="1728433"/>
            <a:ext cx="3797858" cy="2299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8789" y="1728433"/>
            <a:ext cx="2054476" cy="29752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8787" y="4756446"/>
            <a:ext cx="2054477" cy="1382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016" y="178183"/>
            <a:ext cx="2743970" cy="143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586" y="356903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Updated Owner Portal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45" y="1716750"/>
            <a:ext cx="5521974" cy="26727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t="8001" b="7030"/>
          <a:stretch/>
        </p:blipFill>
        <p:spPr>
          <a:xfrm>
            <a:off x="390519" y="4389506"/>
            <a:ext cx="5574600" cy="17843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3449" y="2498175"/>
            <a:ext cx="2761542" cy="322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591" y="2052084"/>
            <a:ext cx="2898858" cy="322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3" y="829299"/>
            <a:ext cx="2226421" cy="673159"/>
          </a:xfrm>
        </p:spPr>
        <p:txBody>
          <a:bodyPr>
            <a:normAutofit/>
          </a:bodyPr>
          <a:lstStyle/>
          <a:p>
            <a:r>
              <a:rPr lang="en-US" dirty="0" smtClean="0"/>
              <a:t>Service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99790" y="1703616"/>
            <a:ext cx="1114110" cy="544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0"/>
          <p:cNvSpPr txBox="1">
            <a:spLocks/>
          </p:cNvSpPr>
          <p:nvPr/>
        </p:nvSpPr>
        <p:spPr>
          <a:xfrm>
            <a:off x="3745051" y="374145"/>
            <a:ext cx="8335558" cy="60162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1800" b="1" dirty="0" smtClean="0">
                <a:solidFill>
                  <a:srgbClr val="2C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Lodging Experience Overall Scores</a:t>
            </a:r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386" y="3218682"/>
            <a:ext cx="2088778" cy="3411261"/>
          </a:xfrm>
          <a:prstGeom prst="rect">
            <a:avLst/>
          </a:prstGeom>
          <a:effectLst>
            <a:outerShdw blurRad="76200" dist="12700" dir="2700000" sy="-23000" kx="-800400" algn="bl" rotWithShape="0">
              <a:schemeClr val="accent1">
                <a:alpha val="20000"/>
              </a:scheme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560" y="3218682"/>
            <a:ext cx="2057400" cy="2124357"/>
          </a:xfrm>
          <a:prstGeom prst="rect">
            <a:avLst/>
          </a:prstGeom>
          <a:effectLst>
            <a:innerShdw blurRad="63500" dist="50800" dir="2700000">
              <a:schemeClr val="accent1">
                <a:alpha val="50000"/>
              </a:schemeClr>
            </a:inn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579" y="2950766"/>
            <a:ext cx="4253251" cy="3408197"/>
          </a:xfrm>
          <a:prstGeom prst="rect">
            <a:avLst/>
          </a:prstGeom>
          <a:effectLst>
            <a:outerShdw blurRad="76200" dir="18900000" sy="23000" kx="-1200000" algn="bl" rotWithShape="0">
              <a:schemeClr val="accent1">
                <a:alpha val="20000"/>
              </a:scheme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5051" y="829299"/>
            <a:ext cx="8335558" cy="2226883"/>
          </a:xfrm>
          <a:prstGeom prst="rect">
            <a:avLst/>
          </a:prstGeom>
        </p:spPr>
      </p:pic>
      <p:sp>
        <p:nvSpPr>
          <p:cNvPr id="16" name="Google Shape;171;p10"/>
          <p:cNvSpPr txBox="1"/>
          <p:nvPr/>
        </p:nvSpPr>
        <p:spPr>
          <a:xfrm>
            <a:off x="414222" y="3477455"/>
            <a:ext cx="3276600" cy="4316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Medallia Online Feedback Scores – </a:t>
            </a:r>
            <a:b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</a:b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Great scores /  Manager Responds to guests on all comments</a:t>
            </a:r>
          </a:p>
          <a:p>
            <a:pPr marL="628650" lvl="1" indent="-171450" defTabSz="685800">
              <a:buSzPts val="1800"/>
              <a:buFont typeface="Arial" panose="020B0604020202020204" pitchFamily="34" charset="0"/>
              <a:buChar char="•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Winter Net Promotor 63%</a:t>
            </a:r>
          </a:p>
          <a:p>
            <a:pPr marL="628650" lvl="1" indent="-171450" defTabSz="685800">
              <a:buSzPts val="1800"/>
              <a:buFont typeface="Arial" panose="020B0604020202020204" pitchFamily="34" charset="0"/>
              <a:buChar char="•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Leading all resorts for Winter</a:t>
            </a:r>
          </a:p>
          <a:p>
            <a:pPr marL="628650" lvl="1" indent="-171450" defTabSz="685800">
              <a:buSzPts val="1800"/>
              <a:buFont typeface="Arial" panose="020B0604020202020204" pitchFamily="34" charset="0"/>
              <a:buChar char="•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Value for Price paid</a:t>
            </a:r>
          </a:p>
          <a:p>
            <a:pPr lvl="1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endParaRPr lang="en-US" sz="1200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BSA – Brand Standards Audit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Boyne audits 2 times per year.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All resorts had great scores…..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95.3 Summer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94.1 Winter </a:t>
            </a: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Always finding ways to improve guest interactions – Room ready notice Texts, Activity Communications,  45North Specials, etc. 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r>
              <a:rPr lang="en-US" sz="1200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cs typeface="Arial"/>
                <a:sym typeface="Gill Sans"/>
              </a:rPr>
              <a:t> </a:t>
            </a: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lang="en-US"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Gill Sans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cs typeface="Arial"/>
              <a:sym typeface="Arial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200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6583" y="1948075"/>
            <a:ext cx="27382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buClr>
                <a:srgbClr val="FFFFFF"/>
              </a:buClr>
              <a:buSzPts val="1800"/>
            </a:pPr>
            <a:r>
              <a:rPr lang="en-US" sz="1300" kern="0" dirty="0">
                <a:solidFill>
                  <a:schemeClr val="bg1"/>
                </a:solidFill>
                <a:latin typeface="Gill Sans MT" panose="020B0502020104020203" pitchFamily="34" charset="0"/>
                <a:cs typeface="Arial"/>
                <a:sym typeface="Gill Sans"/>
              </a:rPr>
              <a:t>Lots of hard work to hit the details…</a:t>
            </a:r>
          </a:p>
        </p:txBody>
      </p:sp>
    </p:spTree>
    <p:extLst>
      <p:ext uri="{BB962C8B-B14F-4D97-AF65-F5344CB8AC3E}">
        <p14:creationId xmlns:p14="http://schemas.microsoft.com/office/powerpoint/2010/main" val="18976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8152" y="2473767"/>
            <a:ext cx="6737834" cy="1325563"/>
          </a:xfrm>
        </p:spPr>
        <p:txBody>
          <a:bodyPr/>
          <a:lstStyle/>
          <a:p>
            <a:r>
              <a:rPr lang="en-US" dirty="0" smtClean="0"/>
              <a:t>Revenue Management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06586" y="3668487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  <p:sp>
        <p:nvSpPr>
          <p:cNvPr id="6" name="Subtitle 1"/>
          <p:cNvSpPr>
            <a:spLocks noGrp="1"/>
          </p:cNvSpPr>
          <p:nvPr>
            <p:ph type="subTitle" idx="1"/>
          </p:nvPr>
        </p:nvSpPr>
        <p:spPr>
          <a:xfrm>
            <a:off x="3706586" y="3930317"/>
            <a:ext cx="6515100" cy="750539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Zander Fogg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3422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Revenue Management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Zander Fogg, Revenue Manager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31371" y="1552279"/>
            <a:ext cx="10515600" cy="4762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en-US" sz="1500" u="sng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Winter 23/24: 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FIT price sensitivity, dampened demand led to strategy adjustments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Lowered some starting rates to ensure we didn’t come out overpriced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Continued expanding our inventory available via 3</a:t>
            </a:r>
            <a:r>
              <a:rPr lang="en-US" sz="1500" baseline="300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rd</a:t>
            </a: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party OTAs (Expedia, Booking.com)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Upgraded/Oversold lower priced room types to maximize occupancy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Group business remained steady and was a good base to go into the season with 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Saw lots of success with Events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Allowed us some high-rate, high-occupancy weekends without relying on snow or weather 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Events calendar looking to expand for next season</a:t>
            </a:r>
          </a:p>
          <a:p>
            <a:pPr marL="1200150" lvl="2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Solar Eclipse had a huge impact on the season, with sold out Sunday-Monday at Holiday Rates </a:t>
            </a:r>
          </a:p>
          <a:p>
            <a:pPr algn="l" fontAlgn="auto">
              <a:spcAft>
                <a:spcPts val="0"/>
              </a:spcAft>
            </a:pPr>
            <a:r>
              <a:rPr lang="en-US" sz="1500" u="sng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Summer 2024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Last Summer we began to see declining FIT demand, along with unfortunate weather 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Will focus on filling rooms using OTA’s and our new Golf promotion (Stay &amp; Play)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Marketing already pushing a few different promotions to push Summer business 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Group really strong this Summer, with high conversion rates </a:t>
            </a:r>
          </a:p>
          <a:p>
            <a:pPr algn="l" fontAlgn="auto">
              <a:spcAft>
                <a:spcPts val="0"/>
              </a:spcAft>
            </a:pPr>
            <a:r>
              <a:rPr lang="en-US" sz="1500" u="sng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Winter 24/25: </a:t>
            </a:r>
          </a:p>
          <a:p>
            <a:pPr marL="800100" lvl="1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Open and available for early bookers! </a:t>
            </a:r>
          </a:p>
          <a:p>
            <a:pPr lvl="1" fontAlgn="auto">
              <a:spcAft>
                <a:spcPts val="0"/>
              </a:spcAft>
            </a:pPr>
            <a:endParaRPr lang="en-US" sz="15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lvl="2" fontAlgn="auto">
              <a:spcAft>
                <a:spcPts val="0"/>
              </a:spcAft>
            </a:pPr>
            <a:endParaRPr lang="en-US" sz="15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lvl="1" fontAlgn="auto">
              <a:spcAft>
                <a:spcPts val="0"/>
              </a:spcAft>
            </a:pPr>
            <a:endParaRPr lang="en-US" sz="150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763" y="5206618"/>
            <a:ext cx="1029019" cy="102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271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Lodging Stats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Zander Fogg, Revenue Manager</a:t>
            </a:r>
            <a:endParaRPr lang="en-US" sz="28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Google Shape;156;p8"/>
          <p:cNvSpPr txBox="1"/>
          <p:nvPr/>
        </p:nvSpPr>
        <p:spPr>
          <a:xfrm>
            <a:off x="413656" y="1797867"/>
            <a:ext cx="10281558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Guests increasingly want the Hotel Experience and continued focus on Rooms, Service and Amenities.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Revenue </a:t>
            </a:r>
            <a:r>
              <a:rPr lang="en-US" sz="15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Manager Role and software investments continue proving results – Maxed out Daily Rates</a:t>
            </a: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Lodging had a great financial winter – great news for owners and the Resort.  Reflected in Accounts.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endParaRPr lang="en-US" sz="1500" b="1" kern="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Sold out Weekends Christmas - </a:t>
            </a: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Reggae</a:t>
            </a: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Owner Occupancy Increasing</a:t>
            </a:r>
          </a:p>
          <a:p>
            <a:pPr marL="1200150" lvl="2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182 New owners in 5 years  - Many use all weekends</a:t>
            </a:r>
          </a:p>
          <a:p>
            <a:pPr marL="1200150" lvl="2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Up 20% over previous year</a:t>
            </a:r>
          </a:p>
          <a:p>
            <a:pPr marL="1200150" lvl="2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Less Inventory for retail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	</a:t>
            </a: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Owners selling / buying based on lifestyle - Programs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Real Estate demand is pricing families out of Condos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lang="en-US" sz="1500" b="1" kern="0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> ONLY 1 Quarters on Market   </a:t>
            </a: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Times New Roman" panose="02020603050405020304" pitchFamily="18" charset="0"/>
                <a:sym typeface="Gill Sans"/>
              </a:rPr>
              <a:t>↑ </a:t>
            </a:r>
            <a:r>
              <a:rPr lang="en-US" sz="1500" b="1" kern="0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Times New Roman" panose="02020603050405020304" pitchFamily="18" charset="0"/>
                <a:sym typeface="Gill Sans"/>
              </a:rPr>
              <a:t> </a:t>
            </a:r>
            <a:r>
              <a:rPr lang="en-US" sz="1500" b="1" kern="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  <a:ea typeface="Gill Sans"/>
                <a:cs typeface="Times New Roman" panose="02020603050405020304" pitchFamily="18" charset="0"/>
                <a:sym typeface="Gill Sans"/>
              </a:rPr>
              <a:t>Prices increasing</a:t>
            </a:r>
            <a:endParaRPr kumimoji="0" lang="en-US" sz="1500" b="1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sz="15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  <a:cs typeface="Arial"/>
              <a:sym typeface="Arial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Tx/>
              <a:tabLst/>
              <a:defRPr/>
            </a:pP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  <a:t/>
            </a:r>
            <a:b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0"/>
                <a:ea typeface="Gill Sans"/>
                <a:cs typeface="Gill Sans"/>
                <a:sym typeface="Gill Sans"/>
              </a:rPr>
            </a:br>
            <a:endParaRPr kumimoji="0" sz="15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15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ill Sans MT" panose="020B0502020104020203" pitchFamily="34" charset="0"/>
              <a:ea typeface="Gill Sans"/>
              <a:cs typeface="Gill Sans"/>
              <a:sym typeface="Gill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3644741"/>
            <a:ext cx="4407614" cy="260522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7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8152" y="2473767"/>
            <a:ext cx="6737834" cy="1325563"/>
          </a:xfrm>
        </p:spPr>
        <p:txBody>
          <a:bodyPr/>
          <a:lstStyle/>
          <a:p>
            <a:r>
              <a:rPr lang="en-US" dirty="0" smtClean="0"/>
              <a:t>Resort Marketing / Updates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06586" y="3668487"/>
            <a:ext cx="2852057" cy="16328"/>
          </a:xfrm>
          <a:prstGeom prst="line">
            <a:avLst/>
          </a:prstGeom>
          <a:ln w="57150">
            <a:solidFill>
              <a:srgbClr val="F89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4" y="2473767"/>
            <a:ext cx="1605041" cy="1558402"/>
          </a:xfrm>
          <a:prstGeom prst="rect">
            <a:avLst/>
          </a:prstGeom>
        </p:spPr>
      </p:pic>
      <p:sp>
        <p:nvSpPr>
          <p:cNvPr id="6" name="Subtitle 1"/>
          <p:cNvSpPr>
            <a:spLocks noGrp="1"/>
          </p:cNvSpPr>
          <p:nvPr>
            <p:ph type="subTitle" idx="1"/>
          </p:nvPr>
        </p:nvSpPr>
        <p:spPr>
          <a:xfrm>
            <a:off x="3706586" y="3930317"/>
            <a:ext cx="6515100" cy="750539"/>
          </a:xfrm>
        </p:spPr>
        <p:txBody>
          <a:bodyPr>
            <a:normAutofit fontScale="92500"/>
          </a:bodyPr>
          <a:lstStyle/>
          <a:p>
            <a:r>
              <a:rPr lang="en-US" sz="3000" b="1" dirty="0" smtClean="0"/>
              <a:t>Jessica Sechler  - Director of Marketing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7576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670" y="-63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Winter Activations 23/24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Generated record-breaking </a:t>
            </a:r>
            <a:b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</a:br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Lodging, F&amp;B sales and attendance this winter.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88"/>
          <a:stretch/>
        </p:blipFill>
        <p:spPr>
          <a:xfrm>
            <a:off x="1207604" y="1981918"/>
            <a:ext cx="2475608" cy="1866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357" y="2031611"/>
            <a:ext cx="1860835" cy="18608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154" y="1981918"/>
            <a:ext cx="1912271" cy="19122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5" t="10981" r="32140" b="27528"/>
          <a:stretch/>
        </p:blipFill>
        <p:spPr>
          <a:xfrm>
            <a:off x="6529164" y="2029630"/>
            <a:ext cx="2037454" cy="186281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29164" y="4009714"/>
            <a:ext cx="1988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April Event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23</a:t>
            </a:r>
            <a:r>
              <a:rPr lang="en-US" baseline="300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rd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Annual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Second best year for event despite the weather (rain/wind).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50972" y="4003916"/>
            <a:ext cx="1988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February Event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5</a:t>
            </a:r>
            <a:r>
              <a:rPr lang="en-US" baseline="300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th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 Annual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Best year yet for the event with revenue surpassing last year by 35.17%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1154" y="4003916"/>
            <a:ext cx="1988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March Event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1</a:t>
            </a:r>
            <a:r>
              <a:rPr lang="en-US" baseline="300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st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Annual (Free)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Country-themed weekend surpassed expectations, next year ticketed.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98338" y="4003916"/>
            <a:ext cx="20787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April 8</a:t>
            </a:r>
            <a:r>
              <a:rPr lang="en-US" baseline="300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th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One-in-a-generation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Beautiful Day.  Broke all records.</a:t>
            </a:r>
          </a:p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Largest recorded day in Sugarloaf history.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5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857" y="319056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Summer 2024 Highlights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2050" name="Picture 2" descr="Summer Apres Series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86" y="1730903"/>
            <a:ext cx="2164178" cy="216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oy holding AJGA fl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282" y="1709589"/>
            <a:ext cx="2206805" cy="22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ownhill Mountain Bike Rac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86" y="1724427"/>
            <a:ext cx="2219755" cy="221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vent logo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359" y="1726887"/>
            <a:ext cx="2262038" cy="22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79831" y="3988925"/>
            <a:ext cx="1988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Eastern States Cups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Enduro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and Downhill MTB Race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continues momentum for growing MTB interest in the area.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493" y="3988925"/>
            <a:ext cx="19888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Ongoing summer music series, free family-friendly events on the beach.</a:t>
            </a:r>
            <a:b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0662" y="4050295"/>
            <a:ext cx="19888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AGJA Tournament Returns this summer alongside 5 other large (returning) golf tournaments to name a few.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58607" y="4050295"/>
            <a:ext cx="20787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International running event returns to Sugarloaf over Labor Day weekend this year attracting over 1,000 runners from across the globe.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5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1" y="0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Resort Highlights &amp; Projects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1" b="15458"/>
          <a:stretch/>
        </p:blipFill>
        <p:spPr>
          <a:xfrm>
            <a:off x="483027" y="1617645"/>
            <a:ext cx="6527265" cy="27240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27" y="3997856"/>
            <a:ext cx="3399783" cy="22677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5" y="1335218"/>
            <a:ext cx="1486922" cy="1148985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West Mountain – Phase 1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227237" y="1738281"/>
            <a:ext cx="4782701" cy="436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>
                <a:latin typeface="Gill Sans MT" panose="020B0502020104020203" pitchFamily="34" charset="0"/>
              </a:rPr>
              <a:t>Largest single-year terrain expansion in the Northeast since the late 1970's​</a:t>
            </a:r>
          </a:p>
          <a:p>
            <a:r>
              <a:rPr lang="en-US" sz="2000" dirty="0">
                <a:latin typeface="Gill Sans MT" panose="020B0502020104020203" pitchFamily="34" charset="0"/>
              </a:rPr>
              <a:t>Majority of work completed by Sugarloaf Team​</a:t>
            </a:r>
          </a:p>
          <a:p>
            <a:r>
              <a:rPr lang="en-US" sz="2000" dirty="0">
                <a:latin typeface="Gill Sans MT" panose="020B0502020104020203" pitchFamily="34" charset="0"/>
              </a:rPr>
              <a:t>12 new ski trails spanning 120 skiable acres</a:t>
            </a:r>
            <a:r>
              <a:rPr lang="en-US" sz="2000" dirty="0" smtClean="0">
                <a:latin typeface="Gill Sans MT" panose="020B0502020104020203" pitchFamily="34" charset="0"/>
              </a:rPr>
              <a:t>​ offering incredible (new) views of Crocker Mountains.</a:t>
            </a:r>
            <a:endParaRPr lang="en-US" sz="2000" dirty="0">
              <a:latin typeface="Gill Sans MT" panose="020B0502020104020203" pitchFamily="34" charset="0"/>
            </a:endParaRPr>
          </a:p>
          <a:p>
            <a:r>
              <a:rPr lang="en-US" sz="2000" dirty="0">
                <a:latin typeface="Gill Sans MT" panose="020B0502020104020203" pitchFamily="34" charset="0"/>
              </a:rPr>
              <a:t>Installation of </a:t>
            </a:r>
            <a:r>
              <a:rPr lang="en-US" sz="2000" dirty="0" err="1" smtClean="0">
                <a:latin typeface="Gill Sans MT" panose="020B0502020104020203" pitchFamily="34" charset="0"/>
              </a:rPr>
              <a:t>highspeed</a:t>
            </a:r>
            <a:r>
              <a:rPr lang="en-US" sz="2000" dirty="0">
                <a:latin typeface="Gill Sans MT" panose="020B0502020104020203" pitchFamily="34" charset="0"/>
              </a:rPr>
              <a:t> quad:  </a:t>
            </a:r>
            <a:r>
              <a:rPr lang="en-US" sz="2000" dirty="0" smtClean="0">
                <a:latin typeface="Gill Sans MT" panose="020B0502020104020203" pitchFamily="34" charset="0"/>
              </a:rPr>
              <a:t/>
            </a:r>
            <a:br>
              <a:rPr lang="en-US" sz="2000" dirty="0" smtClean="0">
                <a:latin typeface="Gill Sans MT" panose="020B0502020104020203" pitchFamily="34" charset="0"/>
              </a:rPr>
            </a:br>
            <a:r>
              <a:rPr lang="en-US" sz="2000" dirty="0" smtClean="0">
                <a:latin typeface="Gill Sans MT" panose="020B0502020104020203" pitchFamily="34" charset="0"/>
              </a:rPr>
              <a:t>Bucksaw </a:t>
            </a:r>
            <a:r>
              <a:rPr lang="en-US" sz="2000" dirty="0">
                <a:latin typeface="Gill Sans MT" panose="020B0502020104020203" pitchFamily="34" charset="0"/>
              </a:rPr>
              <a:t>Express</a:t>
            </a:r>
            <a:r>
              <a:rPr lang="en-US" sz="2000" dirty="0" smtClean="0">
                <a:latin typeface="Gill Sans MT" panose="020B0502020104020203" pitchFamily="34" charset="0"/>
              </a:rPr>
              <a:t>​ increasing uphill lift capacity by 14%</a:t>
            </a:r>
            <a:endParaRPr lang="en-US" sz="2000" dirty="0">
              <a:latin typeface="Gill Sans MT" panose="020B0502020104020203" pitchFamily="34" charset="0"/>
            </a:endParaRPr>
          </a:p>
          <a:p>
            <a:r>
              <a:rPr lang="en-US" sz="2000" dirty="0" smtClean="0">
                <a:latin typeface="Gill Sans MT" panose="020B0502020104020203" pitchFamily="34" charset="0"/>
              </a:rPr>
              <a:t>Inspired new collaboration with </a:t>
            </a:r>
            <a:r>
              <a:rPr lang="en-US" sz="2000" dirty="0" err="1" smtClean="0">
                <a:latin typeface="Gill Sans MT" panose="020B0502020104020203" pitchFamily="34" charset="0"/>
              </a:rPr>
              <a:t>Orono</a:t>
            </a:r>
            <a:r>
              <a:rPr lang="en-US" sz="2000" dirty="0" smtClean="0">
                <a:latin typeface="Gill Sans MT" panose="020B0502020104020203" pitchFamily="34" charset="0"/>
              </a:rPr>
              <a:t> Brewing:  Bucksaw Beer </a:t>
            </a:r>
            <a:endParaRPr lang="en-US" sz="20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20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23" y="4413172"/>
            <a:ext cx="2670056" cy="17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1" y="0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Resort Highlights &amp; Projects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Snowmaking Upgrades &amp; Efficiencies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227237" y="1738281"/>
            <a:ext cx="4782701" cy="436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 smtClean="0">
                <a:latin typeface="Gill Sans MT" panose="020B0502020104020203" pitchFamily="34" charset="0"/>
              </a:rPr>
              <a:t>75,000 </a:t>
            </a:r>
            <a:r>
              <a:rPr lang="en-US" sz="1800" dirty="0">
                <a:latin typeface="Gill Sans MT" panose="020B0502020104020203" pitchFamily="34" charset="0"/>
              </a:rPr>
              <a:t>feet of snowmaking pipe and 230+ HKD snowmaking </a:t>
            </a:r>
            <a:r>
              <a:rPr lang="en-US" sz="1800" dirty="0" smtClean="0">
                <a:latin typeface="Gill Sans MT" panose="020B0502020104020203" pitchFamily="34" charset="0"/>
              </a:rPr>
              <a:t>guns installed as part of West Mountain Expansion.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 smtClean="0">
              <a:latin typeface="Gill Sans MT" panose="020B0502020104020203" pitchFamily="34" charset="0"/>
            </a:endParaRPr>
          </a:p>
          <a:p>
            <a:r>
              <a:rPr lang="en-US" sz="1800" dirty="0" smtClean="0">
                <a:latin typeface="Gill Sans MT" panose="020B0502020104020203" pitchFamily="34" charset="0"/>
              </a:rPr>
              <a:t>Increased total snowmaking acreage by 69 acres (22.5%) heading into 23/24 winter season.  From 307 – 376 acres of snowmaking coverage.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 smtClean="0">
              <a:latin typeface="Gill Sans MT" panose="020B0502020104020203" pitchFamily="34" charset="0"/>
            </a:endParaRPr>
          </a:p>
          <a:p>
            <a:r>
              <a:rPr lang="en-US" sz="1800" dirty="0" smtClean="0">
                <a:latin typeface="Gill Sans MT" panose="020B0502020104020203" pitchFamily="34" charset="0"/>
              </a:rPr>
              <a:t>Achieved 100% Low Energy snowmaking – HUGE win.  Only other major resort on the East Coast to achieve this is Mount. Snow.</a:t>
            </a:r>
          </a:p>
          <a:p>
            <a:endParaRPr lang="en-US" sz="18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8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5" y="1804546"/>
            <a:ext cx="6157082" cy="410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1" y="0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Resort Highlights &amp; Projects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Marcia White Children’s Center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227237" y="1738281"/>
            <a:ext cx="4782701" cy="436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>
                <a:latin typeface="Gill Sans MT" panose="020B0502020104020203" pitchFamily="34" charset="0"/>
              </a:rPr>
              <a:t>Year round facility doubling capacity for children ages 18 months to 3 years </a:t>
            </a:r>
            <a:r>
              <a:rPr lang="en-US" sz="1800" dirty="0" smtClean="0">
                <a:latin typeface="Gill Sans MT" panose="020B0502020104020203" pitchFamily="34" charset="0"/>
              </a:rPr>
              <a:t>old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r>
              <a:rPr lang="en-US" sz="1800" dirty="0" smtClean="0">
                <a:latin typeface="Gill Sans MT" panose="020B0502020104020203" pitchFamily="34" charset="0"/>
              </a:rPr>
              <a:t>​</a:t>
            </a:r>
            <a:endParaRPr lang="en-US" sz="1800" dirty="0">
              <a:latin typeface="Gill Sans MT" panose="020B0502020104020203" pitchFamily="34" charset="0"/>
            </a:endParaRPr>
          </a:p>
          <a:p>
            <a:r>
              <a:rPr lang="en-US" sz="1800" dirty="0">
                <a:latin typeface="Gill Sans MT" panose="020B0502020104020203" pitchFamily="34" charset="0"/>
              </a:rPr>
              <a:t>New revenue opportunity</a:t>
            </a:r>
            <a:r>
              <a:rPr lang="en-US" sz="1800" dirty="0" smtClean="0">
                <a:latin typeface="Gill Sans MT" panose="020B0502020104020203" pitchFamily="34" charset="0"/>
              </a:rPr>
              <a:t>​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>
              <a:latin typeface="Gill Sans MT" panose="020B0502020104020203" pitchFamily="34" charset="0"/>
            </a:endParaRPr>
          </a:p>
          <a:p>
            <a:r>
              <a:rPr lang="en-US" sz="1800" dirty="0">
                <a:latin typeface="Gill Sans MT" panose="020B0502020104020203" pitchFamily="34" charset="0"/>
              </a:rPr>
              <a:t>Excellent benefit / service for </a:t>
            </a:r>
            <a:r>
              <a:rPr lang="en-US" sz="1800" dirty="0" smtClean="0">
                <a:latin typeface="Gill Sans MT" panose="020B0502020104020203" pitchFamily="34" charset="0"/>
              </a:rPr>
              <a:t>guests while creating opportunities for young families to fall in love with Sugarloaf!</a:t>
            </a:r>
            <a:endParaRPr lang="en-US" sz="18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8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7" y="1552279"/>
            <a:ext cx="5377793" cy="35872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489" y="4120767"/>
            <a:ext cx="3798748" cy="25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5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1" y="0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Resort Highlights &amp; Projects</a:t>
            </a:r>
            <a:endParaRPr lang="en-US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Sugarloaf Bike Park – Phase 1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01889" y="2022880"/>
            <a:ext cx="5930304" cy="436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>
                <a:latin typeface="Gill Sans MT" panose="020B0502020104020203" pitchFamily="34" charset="0"/>
              </a:rPr>
              <a:t>Completed DEP permits and engineering for trail development</a:t>
            </a:r>
            <a:r>
              <a:rPr lang="en-US" sz="1800" dirty="0" smtClean="0">
                <a:latin typeface="Gill Sans MT" panose="020B0502020104020203" pitchFamily="34" charset="0"/>
              </a:rPr>
              <a:t>​.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>
              <a:latin typeface="Gill Sans MT" panose="020B0502020104020203" pitchFamily="34" charset="0"/>
            </a:endParaRPr>
          </a:p>
          <a:p>
            <a:r>
              <a:rPr lang="en-US" sz="1800" dirty="0">
                <a:latin typeface="Gill Sans MT" panose="020B0502020104020203" pitchFamily="34" charset="0"/>
              </a:rPr>
              <a:t>Begin construction of Family-friendly trails. </a:t>
            </a:r>
            <a:r>
              <a:rPr lang="en-US" sz="1800" dirty="0" smtClean="0">
                <a:latin typeface="Gill Sans MT" panose="020B0502020104020203" pitchFamily="34" charset="0"/>
              </a:rPr>
              <a:t>​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>
              <a:latin typeface="Gill Sans MT" panose="020B0502020104020203" pitchFamily="34" charset="0"/>
            </a:endParaRPr>
          </a:p>
          <a:p>
            <a:r>
              <a:rPr lang="en-US" sz="1800" dirty="0">
                <a:latin typeface="Gill Sans MT" panose="020B0502020104020203" pitchFamily="34" charset="0"/>
              </a:rPr>
              <a:t>Soft opening of bike park in Fall creating awareness for Summer 2025 launch</a:t>
            </a:r>
            <a:r>
              <a:rPr lang="en-US" sz="1800" dirty="0" smtClean="0">
                <a:latin typeface="Gill Sans MT" panose="020B0502020104020203" pitchFamily="34" charset="0"/>
              </a:rPr>
              <a:t>​.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>
              <a:latin typeface="Gill Sans MT" panose="020B0502020104020203" pitchFamily="34" charset="0"/>
            </a:endParaRPr>
          </a:p>
          <a:p>
            <a:r>
              <a:rPr lang="en-US" sz="1800" dirty="0">
                <a:latin typeface="Gill Sans MT" panose="020B0502020104020203" pitchFamily="34" charset="0"/>
              </a:rPr>
              <a:t>New </a:t>
            </a:r>
            <a:r>
              <a:rPr lang="en-US" sz="1800" dirty="0" smtClean="0">
                <a:latin typeface="Gill Sans MT" panose="020B0502020104020203" pitchFamily="34" charset="0"/>
              </a:rPr>
              <a:t>Sugarloaf-run bike rental</a:t>
            </a:r>
            <a:r>
              <a:rPr lang="en-US" sz="1800" dirty="0">
                <a:latin typeface="Gill Sans MT" panose="020B0502020104020203" pitchFamily="34" charset="0"/>
              </a:rPr>
              <a:t>, </a:t>
            </a:r>
            <a:r>
              <a:rPr lang="en-US" sz="1800" dirty="0" smtClean="0">
                <a:latin typeface="Gill Sans MT" panose="020B0502020104020203" pitchFamily="34" charset="0"/>
              </a:rPr>
              <a:t>retail </a:t>
            </a:r>
            <a:r>
              <a:rPr lang="en-US" sz="1800" dirty="0">
                <a:latin typeface="Gill Sans MT" panose="020B0502020104020203" pitchFamily="34" charset="0"/>
              </a:rPr>
              <a:t>and service center </a:t>
            </a:r>
            <a:r>
              <a:rPr lang="en-US" sz="1800" dirty="0" smtClean="0">
                <a:latin typeface="Gill Sans MT" panose="020B0502020104020203" pitchFamily="34" charset="0"/>
              </a:rPr>
              <a:t>located in the Outdoor Center</a:t>
            </a:r>
            <a:endParaRPr lang="en-US" sz="18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8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22" y="1430924"/>
            <a:ext cx="3964446" cy="528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513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Sales &amp; Marketing Highlights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294135" y="1946157"/>
            <a:ext cx="4310158" cy="413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buFontTx/>
              <a:buChar char="-"/>
            </a:pPr>
            <a:r>
              <a:rPr lang="en-US" sz="1800" dirty="0" smtClean="0">
                <a:latin typeface="Gill Sans MT" panose="020B0502020104020203" pitchFamily="34" charset="0"/>
              </a:rPr>
              <a:t>Dedicated paid advertising for weddings </a:t>
            </a:r>
          </a:p>
          <a:p>
            <a:pPr marL="0" lvl="0" indent="0">
              <a:buNone/>
            </a:pPr>
            <a:endParaRPr lang="en-US" sz="1800" dirty="0" smtClean="0">
              <a:latin typeface="Gill Sans MT" panose="020B0502020104020203" pitchFamily="34" charset="0"/>
            </a:endParaRPr>
          </a:p>
          <a:p>
            <a:pPr lvl="0">
              <a:buFontTx/>
              <a:buChar char="-"/>
            </a:pPr>
            <a:r>
              <a:rPr lang="en-US" sz="1800" dirty="0" smtClean="0">
                <a:latin typeface="Gill Sans MT" panose="020B0502020104020203" pitchFamily="34" charset="0"/>
              </a:rPr>
              <a:t>Highest # of booked weddings post COVID spike.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 smtClean="0">
              <a:latin typeface="Gill Sans MT" panose="020B0502020104020203" pitchFamily="34" charset="0"/>
            </a:endParaRPr>
          </a:p>
          <a:p>
            <a:pPr lvl="0">
              <a:buFontTx/>
              <a:buChar char="-"/>
            </a:pPr>
            <a:r>
              <a:rPr lang="en-US" sz="1800" dirty="0" smtClean="0">
                <a:latin typeface="Gill Sans MT" panose="020B0502020104020203" pitchFamily="34" charset="0"/>
              </a:rPr>
              <a:t>Identified new window of opportunity for winter weddings (early November – mid-December)</a:t>
            </a:r>
            <a:br>
              <a:rPr lang="en-US" sz="1800" dirty="0" smtClean="0">
                <a:latin typeface="Gill Sans MT" panose="020B0502020104020203" pitchFamily="34" charset="0"/>
              </a:rPr>
            </a:br>
            <a:endParaRPr lang="en-US" sz="1800" dirty="0" smtClean="0">
              <a:latin typeface="Gill Sans MT" panose="020B0502020104020203" pitchFamily="34" charset="0"/>
            </a:endParaRPr>
          </a:p>
          <a:p>
            <a:pPr lvl="0">
              <a:buFontTx/>
              <a:buChar char="-"/>
            </a:pPr>
            <a:r>
              <a:rPr lang="en-US" sz="1800" dirty="0" smtClean="0">
                <a:latin typeface="Gill Sans MT" panose="020B0502020104020203" pitchFamily="34" charset="0"/>
              </a:rPr>
              <a:t>$19k investment resulted in:</a:t>
            </a:r>
          </a:p>
          <a:p>
            <a:pPr lvl="1">
              <a:buFontTx/>
              <a:buChar char="-"/>
            </a:pPr>
            <a:r>
              <a:rPr lang="en-US" sz="1400" dirty="0" smtClean="0">
                <a:latin typeface="Gill Sans MT" panose="020B0502020104020203" pitchFamily="34" charset="0"/>
              </a:rPr>
              <a:t>82 Wedding Conversion leads</a:t>
            </a:r>
          </a:p>
          <a:p>
            <a:pPr lvl="1">
              <a:buFontTx/>
              <a:buChar char="-"/>
            </a:pPr>
            <a:r>
              <a:rPr lang="en-US" sz="1400" dirty="0" smtClean="0">
                <a:latin typeface="Gill Sans MT" panose="020B0502020104020203" pitchFamily="34" charset="0"/>
              </a:rPr>
              <a:t>13k clicks to site </a:t>
            </a:r>
            <a:endParaRPr lang="en-US" sz="1400" dirty="0">
              <a:latin typeface="Gill Sans MT" panose="020B0502020104020203" pitchFamily="34" charset="0"/>
            </a:endParaRPr>
          </a:p>
          <a:p>
            <a:pPr marL="0" indent="0">
              <a:buNone/>
            </a:pPr>
            <a:endParaRPr lang="en-US" sz="18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Collaboration like never before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87" y="1232244"/>
            <a:ext cx="2380464" cy="35706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89" y="1688406"/>
            <a:ext cx="1104825" cy="2141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811" y="1688406"/>
            <a:ext cx="2586241" cy="21973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334" y="4063756"/>
            <a:ext cx="3120802" cy="24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2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513" y="68468"/>
            <a:ext cx="5872844" cy="10732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Marketing Highlights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60133" y="1878651"/>
            <a:ext cx="4310158" cy="413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800" dirty="0">
              <a:latin typeface="Gill Sans MT" panose="020B0502020104020203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3124201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058889" y="478983"/>
            <a:ext cx="59381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300" dirty="0" smtClean="0">
                <a:solidFill>
                  <a:srgbClr val="F89823"/>
                </a:solidFill>
                <a:latin typeface="Gill Sans MT" panose="020B0502020104020203" pitchFamily="34" charset="0"/>
              </a:rPr>
              <a:t>Milestone after Milestone</a:t>
            </a:r>
            <a:endParaRPr lang="en-US" sz="2300" dirty="0">
              <a:solidFill>
                <a:srgbClr val="F89823"/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8804" y="1767365"/>
            <a:ext cx="4071427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Record-breaking skier visits; rollout of new Sugarloaf specific ticket pack</a:t>
            </a:r>
            <a:b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Record-breaking </a:t>
            </a:r>
            <a:r>
              <a:rPr lang="en-US" sz="1700" dirty="0" err="1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Ikon</a:t>
            </a: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visits </a:t>
            </a:r>
            <a:b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(and runner-up in the </a:t>
            </a:r>
            <a:r>
              <a:rPr lang="en-US" sz="1700" dirty="0" err="1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Ikon</a:t>
            </a: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 Pass Bark Bracket with our furriest member of the IT Team)</a:t>
            </a:r>
            <a:b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Highest Net Promoter Score in the Boyne Resort Family and ever at Sugarloaf.</a:t>
            </a:r>
            <a:b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Viral social media efforts.</a:t>
            </a:r>
            <a:b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</a:br>
            <a:endParaRPr lang="en-US" sz="1700" dirty="0" smtClean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r>
              <a:rPr lang="en-US" sz="1700" dirty="0" smtClean="0">
                <a:solidFill>
                  <a:schemeClr val="bg2">
                    <a:lumMod val="25000"/>
                  </a:schemeClr>
                </a:solidFill>
                <a:latin typeface="Gill Sans MT" panose="020B0502020104020203" pitchFamily="34" charset="0"/>
              </a:rPr>
              <a:t>Ongoing successful implementation of Sugarloaf App and on campus digital displays.</a:t>
            </a:r>
          </a:p>
          <a:p>
            <a:pPr marL="285750" indent="-285750">
              <a:buClr>
                <a:srgbClr val="F89823"/>
              </a:buClr>
              <a:buFont typeface="Calibri" panose="020F0502020204030204" pitchFamily="34" charset="0"/>
              <a:buChar char="→"/>
            </a:pPr>
            <a:endParaRPr lang="en-US" dirty="0">
              <a:solidFill>
                <a:schemeClr val="bg2">
                  <a:lumMod val="2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361" y="2985000"/>
            <a:ext cx="2035502" cy="3145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227" y="1720018"/>
            <a:ext cx="1930364" cy="24129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211" y="4191396"/>
            <a:ext cx="1939380" cy="1939380"/>
          </a:xfrm>
          <a:prstGeom prst="rect">
            <a:avLst/>
          </a:prstGeom>
        </p:spPr>
      </p:pic>
      <p:sp>
        <p:nvSpPr>
          <p:cNvPr id="14" name="AutoShape 2" descr="Ikon Pass | Alterra Mountain Company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2" name="Picture 4" descr="Ikon Pass | Alterra Mountain Compan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816" y="1720018"/>
            <a:ext cx="1960847" cy="90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9418114" y="3764845"/>
            <a:ext cx="2080413" cy="1987604"/>
            <a:chOff x="9528955" y="3946023"/>
            <a:chExt cx="2080413" cy="1987604"/>
          </a:xfrm>
        </p:grpSpPr>
        <p:sp>
          <p:nvSpPr>
            <p:cNvPr id="15" name="Donut 14"/>
            <p:cNvSpPr/>
            <p:nvPr/>
          </p:nvSpPr>
          <p:spPr>
            <a:xfrm>
              <a:off x="9528955" y="3946023"/>
              <a:ext cx="2080413" cy="1987604"/>
            </a:xfrm>
            <a:prstGeom prst="donut">
              <a:avLst>
                <a:gd name="adj" fmla="val 7349"/>
              </a:avLst>
            </a:prstGeom>
            <a:solidFill>
              <a:srgbClr val="15477A"/>
            </a:solidFill>
            <a:ln>
              <a:solidFill>
                <a:srgbClr val="154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44454" y="4263726"/>
              <a:ext cx="104941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latin typeface="Gill Sans MT" panose="020B0502020104020203" pitchFamily="34" charset="0"/>
                </a:rPr>
                <a:t>70.0</a:t>
              </a:r>
              <a:endParaRPr lang="en-US" sz="2500" b="1" dirty="0">
                <a:latin typeface="Gill Sans MT" panose="020B0502020104020203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725335" y="4717803"/>
              <a:ext cx="168765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latin typeface="Gill Sans MT" panose="020B0502020104020203" pitchFamily="34" charset="0"/>
                </a:rPr>
                <a:t>Net Promoter Score</a:t>
              </a:r>
              <a:endParaRPr lang="en-US" sz="1300" dirty="0">
                <a:latin typeface="Gill Sans MT" panose="020B0502020104020203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757689" y="5010191"/>
              <a:ext cx="16876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Gill Sans MT" panose="020B0502020104020203" pitchFamily="34" charset="0"/>
                </a:rPr>
                <a:t>A customer experience metric that measures how likely they are to recommend</a:t>
              </a:r>
              <a:endParaRPr lang="en-US" sz="1000" dirty="0">
                <a:latin typeface="Gill Sans MT" panose="020B0502020104020203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499564" y="5797848"/>
            <a:ext cx="1998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Gill Sans MT" panose="020B0502020104020203" pitchFamily="34" charset="0"/>
              </a:rPr>
              <a:t>Boyne Resorts company </a:t>
            </a:r>
            <a:r>
              <a:rPr lang="en-US" sz="1000" dirty="0" err="1" smtClean="0">
                <a:latin typeface="Gill Sans MT" panose="020B0502020104020203" pitchFamily="34" charset="0"/>
              </a:rPr>
              <a:t>avg</a:t>
            </a:r>
            <a:r>
              <a:rPr lang="en-US" sz="1000" dirty="0" smtClean="0">
                <a:latin typeface="Gill Sans MT" panose="020B0502020104020203" pitchFamily="34" charset="0"/>
              </a:rPr>
              <a:t> 52.7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679" y="1736344"/>
            <a:ext cx="2323505" cy="154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5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920" y="193136"/>
            <a:ext cx="5501149" cy="1325563"/>
          </a:xfrm>
        </p:spPr>
        <p:txBody>
          <a:bodyPr/>
          <a:lstStyle/>
          <a:p>
            <a:pPr algn="ctr"/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2909" y="2149788"/>
            <a:ext cx="4650973" cy="3189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Gill Sans Nova Light" panose="020B040202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15477A"/>
                </a:solidFill>
              </a:rPr>
              <a:t>Q &amp; A</a:t>
            </a:r>
          </a:p>
          <a:p>
            <a:pPr algn="ctr"/>
            <a:endParaRPr lang="en-US" dirty="0">
              <a:solidFill>
                <a:srgbClr val="15477A"/>
              </a:solidFill>
            </a:endParaRPr>
          </a:p>
          <a:p>
            <a:pPr algn="ctr"/>
            <a:r>
              <a:rPr lang="en-US" dirty="0" smtClean="0">
                <a:solidFill>
                  <a:srgbClr val="15477A"/>
                </a:solidFill>
              </a:rPr>
              <a:t>Followed by our annual social</a:t>
            </a:r>
          </a:p>
          <a:p>
            <a:pPr algn="ctr"/>
            <a:r>
              <a:rPr lang="en-US" dirty="0" smtClean="0">
                <a:solidFill>
                  <a:srgbClr val="15477A"/>
                </a:solidFill>
              </a:rPr>
              <a:t/>
            </a:r>
            <a:br>
              <a:rPr lang="en-US" dirty="0" smtClean="0">
                <a:solidFill>
                  <a:srgbClr val="15477A"/>
                </a:solidFill>
              </a:rPr>
            </a:br>
            <a:r>
              <a:rPr lang="en-US" dirty="0" smtClean="0">
                <a:solidFill>
                  <a:srgbClr val="15477A"/>
                </a:solidFill>
              </a:rPr>
              <a:t>Hosted by: </a:t>
            </a:r>
            <a:endParaRPr lang="en-US" dirty="0">
              <a:solidFill>
                <a:srgbClr val="15477A"/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758" y="1874169"/>
            <a:ext cx="5609138" cy="4201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867" y="5543574"/>
            <a:ext cx="3061336" cy="68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25df85-4946-41c8-b5ff-c1733567b41a" xsi:nil="true"/>
    <lcf76f155ced4ddcb4097134ff3c332f xmlns="7b7f285b-45c2-486d-90c8-acc91f05fe8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9D39E9853150418D65C4D3EC9498E2" ma:contentTypeVersion="18" ma:contentTypeDescription="Create a new document." ma:contentTypeScope="" ma:versionID="bed38f02dadfadb1cd9c36c55587d3fa">
  <xsd:schema xmlns:xsd="http://www.w3.org/2001/XMLSchema" xmlns:xs="http://www.w3.org/2001/XMLSchema" xmlns:p="http://schemas.microsoft.com/office/2006/metadata/properties" xmlns:ns2="7b7f285b-45c2-486d-90c8-acc91f05fe82" xmlns:ns3="c825df85-4946-41c8-b5ff-c1733567b41a" targetNamespace="http://schemas.microsoft.com/office/2006/metadata/properties" ma:root="true" ma:fieldsID="ecb7b20b72131d681834147e51bfc9d5" ns2:_="" ns3:_="">
    <xsd:import namespace="7b7f285b-45c2-486d-90c8-acc91f05fe82"/>
    <xsd:import namespace="c825df85-4946-41c8-b5ff-c1733567b4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f285b-45c2-486d-90c8-acc91f05fe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ee9d8f2-447e-4bcb-950b-597a2919b0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5df85-4946-41c8-b5ff-c1733567b41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1fee4-1e37-4fef-9f3e-b8aac53895e6}" ma:internalName="TaxCatchAll" ma:showField="CatchAllData" ma:web="c825df85-4946-41c8-b5ff-c1733567b4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EF5EA9-F590-4C48-9170-F876F6AE0A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190743-0161-4905-AD8B-24B7CD2E75F1}">
  <ds:schemaRefs>
    <ds:schemaRef ds:uri="http://purl.org/dc/dcmitype/"/>
    <ds:schemaRef ds:uri="http://www.w3.org/XML/1998/namespace"/>
    <ds:schemaRef ds:uri="7b7f285b-45c2-486d-90c8-acc91f05fe82"/>
    <ds:schemaRef ds:uri="http://schemas.microsoft.com/office/2006/documentManagement/types"/>
    <ds:schemaRef ds:uri="http://schemas.microsoft.com/office/infopath/2007/PartnerControls"/>
    <ds:schemaRef ds:uri="c825df85-4946-41c8-b5ff-c1733567b41a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2B24B77-0707-45F4-84EF-092DC7C3E7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7f285b-45c2-486d-90c8-acc91f05fe82"/>
    <ds:schemaRef ds:uri="c825df85-4946-41c8-b5ff-c1733567b4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2627</Words>
  <Application>Microsoft Office PowerPoint</Application>
  <PresentationFormat>Widescreen</PresentationFormat>
  <Paragraphs>475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Arial</vt:lpstr>
      <vt:lpstr>Calibri</vt:lpstr>
      <vt:lpstr>Calibri Light</vt:lpstr>
      <vt:lpstr>Expo Sans</vt:lpstr>
      <vt:lpstr>Gill Sans</vt:lpstr>
      <vt:lpstr>Gill Sans MT</vt:lpstr>
      <vt:lpstr>Gill Sans Nova</vt:lpstr>
      <vt:lpstr>Gill Sans Nova Light</vt:lpstr>
      <vt:lpstr>Times New Roman</vt:lpstr>
      <vt:lpstr>Wingdings</vt:lpstr>
      <vt:lpstr>Office Theme</vt:lpstr>
      <vt:lpstr>1_Office Theme</vt:lpstr>
      <vt:lpstr>PowerPoint Presentation</vt:lpstr>
      <vt:lpstr>Call to Order &amp; Introductions</vt:lpstr>
      <vt:lpstr>SMCCA Board of Directors</vt:lpstr>
      <vt:lpstr>Agenda</vt:lpstr>
      <vt:lpstr>Welcome</vt:lpstr>
      <vt:lpstr>Welcome</vt:lpstr>
      <vt:lpstr>Election Results</vt:lpstr>
      <vt:lpstr>Election Results</vt:lpstr>
      <vt:lpstr>Management</vt:lpstr>
      <vt:lpstr>The Year in Review</vt:lpstr>
      <vt:lpstr>An amazing year….</vt:lpstr>
      <vt:lpstr>The Budget</vt:lpstr>
      <vt:lpstr>Budget Overview</vt:lpstr>
      <vt:lpstr>Budget Expense Highlights</vt:lpstr>
      <vt:lpstr>The Numbers</vt:lpstr>
      <vt:lpstr>Capital Update</vt:lpstr>
      <vt:lpstr>Capital</vt:lpstr>
      <vt:lpstr>The Budget - Summary</vt:lpstr>
      <vt:lpstr>Capital Projects</vt:lpstr>
      <vt:lpstr>Renovation Process  &amp;  Overview</vt:lpstr>
      <vt:lpstr>Timeline and Milestone Dates</vt:lpstr>
      <vt:lpstr>Room Renovation Project Team</vt:lpstr>
      <vt:lpstr>Renovation Process &amp; Overview</vt:lpstr>
      <vt:lpstr>PowerPoint Presentation</vt:lpstr>
      <vt:lpstr>Model Room</vt:lpstr>
      <vt:lpstr>Model Room</vt:lpstr>
      <vt:lpstr>Model Room</vt:lpstr>
      <vt:lpstr>Model Room</vt:lpstr>
      <vt:lpstr>Model Room</vt:lpstr>
      <vt:lpstr>Model Room</vt:lpstr>
      <vt:lpstr>Model Room</vt:lpstr>
      <vt:lpstr>Model Room</vt:lpstr>
      <vt:lpstr>Initiatives</vt:lpstr>
      <vt:lpstr>Ongoing Green Initiatives</vt:lpstr>
      <vt:lpstr>Updated Owner Portal</vt:lpstr>
      <vt:lpstr>Service</vt:lpstr>
      <vt:lpstr>Revenue Management</vt:lpstr>
      <vt:lpstr>Revenue Management</vt:lpstr>
      <vt:lpstr>Lodging Stats</vt:lpstr>
      <vt:lpstr>Resort Marketing / Updates</vt:lpstr>
      <vt:lpstr>Winter Activations 23/24</vt:lpstr>
      <vt:lpstr>Summer 2024 Highlights</vt:lpstr>
      <vt:lpstr>Resort Highlights &amp; Projects</vt:lpstr>
      <vt:lpstr>Resort Highlights &amp; Projects</vt:lpstr>
      <vt:lpstr>Resort Highlights &amp; Projects</vt:lpstr>
      <vt:lpstr>Resort Highlights &amp; Projects</vt:lpstr>
      <vt:lpstr>Sales &amp; Marketing Highlights</vt:lpstr>
      <vt:lpstr>Marketing Highlights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Austin</dc:creator>
  <cp:lastModifiedBy>Russell, Scott</cp:lastModifiedBy>
  <cp:revision>187</cp:revision>
  <dcterms:created xsi:type="dcterms:W3CDTF">2022-06-29T14:18:58Z</dcterms:created>
  <dcterms:modified xsi:type="dcterms:W3CDTF">2024-06-12T17:39:52Z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0x010100D19D39E9853150418D65C4D3EC9498E2</vt:lpwstr>
  </property>
  <property fmtid="{D5CDD505-2E9C-101B-9397-08002B2CF9AE}" pid="3" name="MediaServiceImageTags">
    <vt:lpwstr/>
  </property>
</Properties>
</file>